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99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94201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231900"/>
          </a:xfrm>
          <a:prstGeom prst="rect">
            <a:avLst/>
          </a:prstGeom>
        </p:spPr>
        <p:txBody>
          <a:bodyPr lIns="0" tIns="0" rIns="0" bIns="0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6350000" y="9321800"/>
            <a:ext cx="292100" cy="3175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image" Target="../media/image42.png"/><Relationship Id="rId25" Type="http://schemas.openxmlformats.org/officeDocument/2006/relationships/image" Target="../media/image43.png"/><Relationship Id="rId26" Type="http://schemas.openxmlformats.org/officeDocument/2006/relationships/image" Target="../media/image44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image" Target="../media/image44.png"/><Relationship Id="rId1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884318" y="3810000"/>
            <a:ext cx="11225709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53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Transmission Cryo-Electron Microscopy</a:t>
            </a:r>
          </a:p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A tool used by structural biologists to study</a:t>
            </a:r>
          </a:p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molecular nanomachines</a:t>
            </a:r>
          </a:p>
        </p:txBody>
      </p:sp>
      <p:sp>
        <p:nvSpPr>
          <p:cNvPr id="146" name="Shape 146"/>
          <p:cNvSpPr/>
          <p:nvPr/>
        </p:nvSpPr>
        <p:spPr>
          <a:xfrm>
            <a:off x="356722" y="8661400"/>
            <a:ext cx="68453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Gabriel Lander,  Thesis Defense 2009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75100"/>
            <a:ext cx="130048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1.png"/>
          <p:cNvPicPr>
            <a:picLocks noChangeAspect="1"/>
          </p:cNvPicPr>
          <p:nvPr/>
        </p:nvPicPr>
        <p:blipFill>
          <a:blip r:embed="rId3">
            <a:extLst/>
          </a:blip>
          <a:srcRect l="12900" t="5213" r="12142" b="4929"/>
          <a:stretch>
            <a:fillRect/>
          </a:stretch>
        </p:blipFill>
        <p:spPr>
          <a:xfrm>
            <a:off x="2142111" y="2768487"/>
            <a:ext cx="2189496" cy="2624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8" h="21498" extrusionOk="0">
                <a:moveTo>
                  <a:pt x="7954" y="1"/>
                </a:moveTo>
                <a:cubicBezTo>
                  <a:pt x="7515" y="-4"/>
                  <a:pt x="7448" y="8"/>
                  <a:pt x="7009" y="177"/>
                </a:cubicBezTo>
                <a:cubicBezTo>
                  <a:pt x="6258" y="466"/>
                  <a:pt x="5964" y="704"/>
                  <a:pt x="5786" y="1158"/>
                </a:cubicBezTo>
                <a:cubicBezTo>
                  <a:pt x="5646" y="1517"/>
                  <a:pt x="4847" y="2085"/>
                  <a:pt x="3947" y="2468"/>
                </a:cubicBezTo>
                <a:cubicBezTo>
                  <a:pt x="3597" y="2618"/>
                  <a:pt x="3488" y="2616"/>
                  <a:pt x="2855" y="2446"/>
                </a:cubicBezTo>
                <a:cubicBezTo>
                  <a:pt x="2275" y="2290"/>
                  <a:pt x="1911" y="2271"/>
                  <a:pt x="1551" y="2377"/>
                </a:cubicBezTo>
                <a:cubicBezTo>
                  <a:pt x="793" y="2602"/>
                  <a:pt x="734" y="3254"/>
                  <a:pt x="1388" y="4178"/>
                </a:cubicBezTo>
                <a:cubicBezTo>
                  <a:pt x="1511" y="4352"/>
                  <a:pt x="1613" y="4530"/>
                  <a:pt x="1613" y="4575"/>
                </a:cubicBezTo>
                <a:cubicBezTo>
                  <a:pt x="1613" y="4620"/>
                  <a:pt x="1437" y="4849"/>
                  <a:pt x="1226" y="5082"/>
                </a:cubicBezTo>
                <a:cubicBezTo>
                  <a:pt x="1014" y="5315"/>
                  <a:pt x="763" y="5643"/>
                  <a:pt x="664" y="5810"/>
                </a:cubicBezTo>
                <a:cubicBezTo>
                  <a:pt x="565" y="5977"/>
                  <a:pt x="392" y="6219"/>
                  <a:pt x="281" y="6346"/>
                </a:cubicBezTo>
                <a:cubicBezTo>
                  <a:pt x="90" y="6566"/>
                  <a:pt x="80" y="6599"/>
                  <a:pt x="80" y="6938"/>
                </a:cubicBezTo>
                <a:cubicBezTo>
                  <a:pt x="80" y="7284"/>
                  <a:pt x="88" y="7307"/>
                  <a:pt x="316" y="7585"/>
                </a:cubicBezTo>
                <a:cubicBezTo>
                  <a:pt x="446" y="7743"/>
                  <a:pt x="556" y="7920"/>
                  <a:pt x="556" y="7978"/>
                </a:cubicBezTo>
                <a:cubicBezTo>
                  <a:pt x="556" y="8036"/>
                  <a:pt x="493" y="8233"/>
                  <a:pt x="416" y="8417"/>
                </a:cubicBezTo>
                <a:cubicBezTo>
                  <a:pt x="229" y="8867"/>
                  <a:pt x="230" y="9245"/>
                  <a:pt x="420" y="9669"/>
                </a:cubicBezTo>
                <a:cubicBezTo>
                  <a:pt x="561" y="9982"/>
                  <a:pt x="822" y="10327"/>
                  <a:pt x="1051" y="10501"/>
                </a:cubicBezTo>
                <a:cubicBezTo>
                  <a:pt x="1230" y="10636"/>
                  <a:pt x="1196" y="10796"/>
                  <a:pt x="939" y="11031"/>
                </a:cubicBezTo>
                <a:cubicBezTo>
                  <a:pt x="650" y="11294"/>
                  <a:pt x="289" y="11930"/>
                  <a:pt x="242" y="12263"/>
                </a:cubicBezTo>
                <a:cubicBezTo>
                  <a:pt x="206" y="12519"/>
                  <a:pt x="273" y="12776"/>
                  <a:pt x="467" y="13157"/>
                </a:cubicBezTo>
                <a:cubicBezTo>
                  <a:pt x="598" y="13415"/>
                  <a:pt x="578" y="13490"/>
                  <a:pt x="296" y="13846"/>
                </a:cubicBezTo>
                <a:cubicBezTo>
                  <a:pt x="-113" y="14363"/>
                  <a:pt x="-101" y="14641"/>
                  <a:pt x="351" y="15208"/>
                </a:cubicBezTo>
                <a:cubicBezTo>
                  <a:pt x="482" y="15372"/>
                  <a:pt x="681" y="15662"/>
                  <a:pt x="792" y="15855"/>
                </a:cubicBezTo>
                <a:cubicBezTo>
                  <a:pt x="903" y="16047"/>
                  <a:pt x="1097" y="16311"/>
                  <a:pt x="1226" y="16440"/>
                </a:cubicBezTo>
                <a:cubicBezTo>
                  <a:pt x="1354" y="16568"/>
                  <a:pt x="1496" y="16741"/>
                  <a:pt x="1539" y="16826"/>
                </a:cubicBezTo>
                <a:cubicBezTo>
                  <a:pt x="1614" y="16974"/>
                  <a:pt x="1607" y="16989"/>
                  <a:pt x="1438" y="17168"/>
                </a:cubicBezTo>
                <a:cubicBezTo>
                  <a:pt x="1170" y="17452"/>
                  <a:pt x="926" y="18019"/>
                  <a:pt x="931" y="18348"/>
                </a:cubicBezTo>
                <a:cubicBezTo>
                  <a:pt x="935" y="18589"/>
                  <a:pt x="958" y="18643"/>
                  <a:pt x="1136" y="18826"/>
                </a:cubicBezTo>
                <a:cubicBezTo>
                  <a:pt x="1296" y="18989"/>
                  <a:pt x="1405" y="19048"/>
                  <a:pt x="1651" y="19108"/>
                </a:cubicBezTo>
                <a:cubicBezTo>
                  <a:pt x="2036" y="19202"/>
                  <a:pt x="2314" y="19174"/>
                  <a:pt x="2867" y="18988"/>
                </a:cubicBezTo>
                <a:cubicBezTo>
                  <a:pt x="3094" y="18912"/>
                  <a:pt x="3402" y="18836"/>
                  <a:pt x="3552" y="18819"/>
                </a:cubicBezTo>
                <a:cubicBezTo>
                  <a:pt x="3871" y="18784"/>
                  <a:pt x="3975" y="18833"/>
                  <a:pt x="4915" y="19473"/>
                </a:cubicBezTo>
                <a:cubicBezTo>
                  <a:pt x="5507" y="19875"/>
                  <a:pt x="5660" y="20032"/>
                  <a:pt x="5844" y="20438"/>
                </a:cubicBezTo>
                <a:cubicBezTo>
                  <a:pt x="5982" y="20741"/>
                  <a:pt x="6137" y="20899"/>
                  <a:pt x="6467" y="21062"/>
                </a:cubicBezTo>
                <a:cubicBezTo>
                  <a:pt x="6713" y="21183"/>
                  <a:pt x="7356" y="21403"/>
                  <a:pt x="7648" y="21465"/>
                </a:cubicBezTo>
                <a:cubicBezTo>
                  <a:pt x="8260" y="21596"/>
                  <a:pt x="9139" y="21326"/>
                  <a:pt x="9541" y="20883"/>
                </a:cubicBezTo>
                <a:cubicBezTo>
                  <a:pt x="9671" y="20740"/>
                  <a:pt x="9705" y="20727"/>
                  <a:pt x="9905" y="20750"/>
                </a:cubicBezTo>
                <a:cubicBezTo>
                  <a:pt x="10138" y="20776"/>
                  <a:pt x="10620" y="20682"/>
                  <a:pt x="11063" y="20522"/>
                </a:cubicBezTo>
                <a:cubicBezTo>
                  <a:pt x="11405" y="20399"/>
                  <a:pt x="11746" y="20438"/>
                  <a:pt x="12139" y="20646"/>
                </a:cubicBezTo>
                <a:cubicBezTo>
                  <a:pt x="13266" y="21244"/>
                  <a:pt x="13743" y="21324"/>
                  <a:pt x="15058" y="21134"/>
                </a:cubicBezTo>
                <a:cubicBezTo>
                  <a:pt x="16594" y="20911"/>
                  <a:pt x="17187" y="20670"/>
                  <a:pt x="17555" y="20119"/>
                </a:cubicBezTo>
                <a:cubicBezTo>
                  <a:pt x="17690" y="19917"/>
                  <a:pt x="17704" y="19860"/>
                  <a:pt x="17687" y="19479"/>
                </a:cubicBezTo>
                <a:lnTo>
                  <a:pt x="17668" y="19063"/>
                </a:lnTo>
                <a:lnTo>
                  <a:pt x="18000" y="19073"/>
                </a:lnTo>
                <a:cubicBezTo>
                  <a:pt x="19171" y="19108"/>
                  <a:pt x="20942" y="17964"/>
                  <a:pt x="21283" y="16953"/>
                </a:cubicBezTo>
                <a:cubicBezTo>
                  <a:pt x="21487" y="16351"/>
                  <a:pt x="21149" y="15664"/>
                  <a:pt x="20467" y="15286"/>
                </a:cubicBezTo>
                <a:lnTo>
                  <a:pt x="20323" y="15204"/>
                </a:lnTo>
                <a:lnTo>
                  <a:pt x="20343" y="14164"/>
                </a:lnTo>
                <a:cubicBezTo>
                  <a:pt x="20354" y="13591"/>
                  <a:pt x="20381" y="12999"/>
                  <a:pt x="20401" y="12851"/>
                </a:cubicBezTo>
                <a:cubicBezTo>
                  <a:pt x="20428" y="12649"/>
                  <a:pt x="20411" y="12528"/>
                  <a:pt x="20339" y="12370"/>
                </a:cubicBezTo>
                <a:cubicBezTo>
                  <a:pt x="20258" y="12192"/>
                  <a:pt x="20241" y="11985"/>
                  <a:pt x="20238" y="11053"/>
                </a:cubicBezTo>
                <a:cubicBezTo>
                  <a:pt x="20236" y="10444"/>
                  <a:pt x="20259" y="9849"/>
                  <a:pt x="20285" y="9734"/>
                </a:cubicBezTo>
                <a:cubicBezTo>
                  <a:pt x="20367" y="9362"/>
                  <a:pt x="20412" y="8519"/>
                  <a:pt x="20405" y="7468"/>
                </a:cubicBezTo>
                <a:cubicBezTo>
                  <a:pt x="20396" y="6203"/>
                  <a:pt x="20403" y="6123"/>
                  <a:pt x="20544" y="6034"/>
                </a:cubicBezTo>
                <a:cubicBezTo>
                  <a:pt x="20614" y="5991"/>
                  <a:pt x="20737" y="5912"/>
                  <a:pt x="20815" y="5862"/>
                </a:cubicBezTo>
                <a:cubicBezTo>
                  <a:pt x="21051" y="5710"/>
                  <a:pt x="21253" y="5340"/>
                  <a:pt x="21322" y="4932"/>
                </a:cubicBezTo>
                <a:cubicBezTo>
                  <a:pt x="21383" y="4572"/>
                  <a:pt x="21377" y="4548"/>
                  <a:pt x="21222" y="4214"/>
                </a:cubicBezTo>
                <a:cubicBezTo>
                  <a:pt x="20999" y="3736"/>
                  <a:pt x="20663" y="3418"/>
                  <a:pt x="19967" y="3021"/>
                </a:cubicBezTo>
                <a:cubicBezTo>
                  <a:pt x="19081" y="2516"/>
                  <a:pt x="18875" y="2438"/>
                  <a:pt x="18283" y="2403"/>
                </a:cubicBezTo>
                <a:lnTo>
                  <a:pt x="17780" y="2374"/>
                </a:lnTo>
                <a:lnTo>
                  <a:pt x="17768" y="2069"/>
                </a:lnTo>
                <a:cubicBezTo>
                  <a:pt x="17758" y="1685"/>
                  <a:pt x="17670" y="1397"/>
                  <a:pt x="17489" y="1165"/>
                </a:cubicBezTo>
                <a:cubicBezTo>
                  <a:pt x="17292" y="910"/>
                  <a:pt x="17112" y="787"/>
                  <a:pt x="16661" y="596"/>
                </a:cubicBezTo>
                <a:cubicBezTo>
                  <a:pt x="16329" y="456"/>
                  <a:pt x="16180" y="424"/>
                  <a:pt x="15689" y="385"/>
                </a:cubicBezTo>
                <a:cubicBezTo>
                  <a:pt x="15370" y="359"/>
                  <a:pt x="14864" y="306"/>
                  <a:pt x="14566" y="268"/>
                </a:cubicBezTo>
                <a:cubicBezTo>
                  <a:pt x="13653" y="151"/>
                  <a:pt x="13275" y="249"/>
                  <a:pt x="11907" y="950"/>
                </a:cubicBezTo>
                <a:cubicBezTo>
                  <a:pt x="11483" y="1168"/>
                  <a:pt x="11355" y="1163"/>
                  <a:pt x="10831" y="924"/>
                </a:cubicBezTo>
                <a:cubicBezTo>
                  <a:pt x="10433" y="744"/>
                  <a:pt x="10320" y="716"/>
                  <a:pt x="10014" y="710"/>
                </a:cubicBezTo>
                <a:cubicBezTo>
                  <a:pt x="9671" y="703"/>
                  <a:pt x="9648" y="695"/>
                  <a:pt x="9313" y="456"/>
                </a:cubicBezTo>
                <a:cubicBezTo>
                  <a:pt x="8817" y="103"/>
                  <a:pt x="8532" y="8"/>
                  <a:pt x="7954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g2.png"/>
          <p:cNvPicPr>
            <a:picLocks noChangeAspect="1"/>
          </p:cNvPicPr>
          <p:nvPr/>
        </p:nvPicPr>
        <p:blipFill>
          <a:blip r:embed="rId4">
            <a:extLst/>
          </a:blip>
          <a:srcRect l="4061" t="3336" r="1765" b="2963"/>
          <a:stretch>
            <a:fillRect/>
          </a:stretch>
        </p:blipFill>
        <p:spPr>
          <a:xfrm>
            <a:off x="5312948" y="2713658"/>
            <a:ext cx="2750784" cy="2736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490" extrusionOk="0">
                <a:moveTo>
                  <a:pt x="10347" y="1"/>
                </a:moveTo>
                <a:cubicBezTo>
                  <a:pt x="10263" y="-5"/>
                  <a:pt x="10184" y="12"/>
                  <a:pt x="10064" y="45"/>
                </a:cubicBezTo>
                <a:cubicBezTo>
                  <a:pt x="9821" y="113"/>
                  <a:pt x="9564" y="365"/>
                  <a:pt x="9401" y="696"/>
                </a:cubicBezTo>
                <a:cubicBezTo>
                  <a:pt x="9264" y="974"/>
                  <a:pt x="9259" y="994"/>
                  <a:pt x="9280" y="1450"/>
                </a:cubicBezTo>
                <a:cubicBezTo>
                  <a:pt x="9300" y="1906"/>
                  <a:pt x="9298" y="1925"/>
                  <a:pt x="9186" y="2055"/>
                </a:cubicBezTo>
                <a:cubicBezTo>
                  <a:pt x="9067" y="2192"/>
                  <a:pt x="8604" y="2385"/>
                  <a:pt x="8109" y="2504"/>
                </a:cubicBezTo>
                <a:cubicBezTo>
                  <a:pt x="7661" y="2611"/>
                  <a:pt x="7490" y="2716"/>
                  <a:pt x="7325" y="2974"/>
                </a:cubicBezTo>
                <a:cubicBezTo>
                  <a:pt x="7232" y="3119"/>
                  <a:pt x="7064" y="3290"/>
                  <a:pt x="6892" y="3414"/>
                </a:cubicBezTo>
                <a:cubicBezTo>
                  <a:pt x="6737" y="3525"/>
                  <a:pt x="6387" y="3835"/>
                  <a:pt x="6114" y="4102"/>
                </a:cubicBezTo>
                <a:cubicBezTo>
                  <a:pt x="5676" y="4530"/>
                  <a:pt x="5603" y="4622"/>
                  <a:pt x="5507" y="4878"/>
                </a:cubicBezTo>
                <a:cubicBezTo>
                  <a:pt x="5415" y="5122"/>
                  <a:pt x="5370" y="5182"/>
                  <a:pt x="5236" y="5246"/>
                </a:cubicBezTo>
                <a:cubicBezTo>
                  <a:pt x="5148" y="5288"/>
                  <a:pt x="4998" y="5413"/>
                  <a:pt x="4903" y="5523"/>
                </a:cubicBezTo>
                <a:cubicBezTo>
                  <a:pt x="4683" y="5777"/>
                  <a:pt x="4360" y="6020"/>
                  <a:pt x="4190" y="6062"/>
                </a:cubicBezTo>
                <a:cubicBezTo>
                  <a:pt x="3965" y="6118"/>
                  <a:pt x="3514" y="6393"/>
                  <a:pt x="3303" y="6604"/>
                </a:cubicBezTo>
                <a:cubicBezTo>
                  <a:pt x="3192" y="6715"/>
                  <a:pt x="3050" y="6915"/>
                  <a:pt x="2985" y="7047"/>
                </a:cubicBezTo>
                <a:cubicBezTo>
                  <a:pt x="2921" y="7179"/>
                  <a:pt x="2824" y="7327"/>
                  <a:pt x="2770" y="7377"/>
                </a:cubicBezTo>
                <a:cubicBezTo>
                  <a:pt x="2633" y="7504"/>
                  <a:pt x="1790" y="7758"/>
                  <a:pt x="1441" y="7776"/>
                </a:cubicBezTo>
                <a:cubicBezTo>
                  <a:pt x="702" y="7815"/>
                  <a:pt x="275" y="8190"/>
                  <a:pt x="277" y="8801"/>
                </a:cubicBezTo>
                <a:cubicBezTo>
                  <a:pt x="278" y="9128"/>
                  <a:pt x="380" y="9360"/>
                  <a:pt x="685" y="9749"/>
                </a:cubicBezTo>
                <a:lnTo>
                  <a:pt x="909" y="10035"/>
                </a:lnTo>
                <a:lnTo>
                  <a:pt x="878" y="10291"/>
                </a:lnTo>
                <a:cubicBezTo>
                  <a:pt x="828" y="10694"/>
                  <a:pt x="722" y="10888"/>
                  <a:pt x="430" y="11110"/>
                </a:cubicBezTo>
                <a:cubicBezTo>
                  <a:pt x="95" y="11365"/>
                  <a:pt x="5" y="11523"/>
                  <a:pt x="0" y="11855"/>
                </a:cubicBezTo>
                <a:cubicBezTo>
                  <a:pt x="-7" y="12345"/>
                  <a:pt x="257" y="12666"/>
                  <a:pt x="844" y="12880"/>
                </a:cubicBezTo>
                <a:cubicBezTo>
                  <a:pt x="1129" y="12984"/>
                  <a:pt x="1188" y="13025"/>
                  <a:pt x="1307" y="13204"/>
                </a:cubicBezTo>
                <a:cubicBezTo>
                  <a:pt x="1382" y="13318"/>
                  <a:pt x="1494" y="13583"/>
                  <a:pt x="1556" y="13793"/>
                </a:cubicBezTo>
                <a:cubicBezTo>
                  <a:pt x="1762" y="14486"/>
                  <a:pt x="1881" y="14660"/>
                  <a:pt x="2269" y="14843"/>
                </a:cubicBezTo>
                <a:cubicBezTo>
                  <a:pt x="2542" y="14972"/>
                  <a:pt x="2534" y="14949"/>
                  <a:pt x="2468" y="15476"/>
                </a:cubicBezTo>
                <a:cubicBezTo>
                  <a:pt x="2415" y="15905"/>
                  <a:pt x="2462" y="16215"/>
                  <a:pt x="2633" y="16567"/>
                </a:cubicBezTo>
                <a:cubicBezTo>
                  <a:pt x="2772" y="16850"/>
                  <a:pt x="3576" y="17704"/>
                  <a:pt x="3894" y="17907"/>
                </a:cubicBezTo>
                <a:cubicBezTo>
                  <a:pt x="4134" y="18059"/>
                  <a:pt x="4518" y="18181"/>
                  <a:pt x="4750" y="18181"/>
                </a:cubicBezTo>
                <a:cubicBezTo>
                  <a:pt x="4838" y="18180"/>
                  <a:pt x="5057" y="18228"/>
                  <a:pt x="5236" y="18284"/>
                </a:cubicBezTo>
                <a:cubicBezTo>
                  <a:pt x="5694" y="18425"/>
                  <a:pt x="5813" y="18561"/>
                  <a:pt x="6135" y="19312"/>
                </a:cubicBezTo>
                <a:cubicBezTo>
                  <a:pt x="6279" y="19646"/>
                  <a:pt x="6454" y="19994"/>
                  <a:pt x="6525" y="20085"/>
                </a:cubicBezTo>
                <a:cubicBezTo>
                  <a:pt x="6790" y="20425"/>
                  <a:pt x="8273" y="21308"/>
                  <a:pt x="8791" y="21434"/>
                </a:cubicBezTo>
                <a:cubicBezTo>
                  <a:pt x="9455" y="21595"/>
                  <a:pt x="9982" y="21406"/>
                  <a:pt x="10307" y="20892"/>
                </a:cubicBezTo>
                <a:cubicBezTo>
                  <a:pt x="10429" y="20699"/>
                  <a:pt x="10553" y="20647"/>
                  <a:pt x="10895" y="20646"/>
                </a:cubicBezTo>
                <a:cubicBezTo>
                  <a:pt x="11089" y="20645"/>
                  <a:pt x="11529" y="20482"/>
                  <a:pt x="11795" y="20312"/>
                </a:cubicBezTo>
                <a:cubicBezTo>
                  <a:pt x="11964" y="20204"/>
                  <a:pt x="12186" y="20121"/>
                  <a:pt x="12542" y="20035"/>
                </a:cubicBezTo>
                <a:cubicBezTo>
                  <a:pt x="13156" y="19886"/>
                  <a:pt x="13280" y="19793"/>
                  <a:pt x="13426" y="19384"/>
                </a:cubicBezTo>
                <a:cubicBezTo>
                  <a:pt x="13548" y="19041"/>
                  <a:pt x="13734" y="18763"/>
                  <a:pt x="13884" y="18695"/>
                </a:cubicBezTo>
                <a:cubicBezTo>
                  <a:pt x="14480" y="18422"/>
                  <a:pt x="14614" y="18336"/>
                  <a:pt x="14849" y="18078"/>
                </a:cubicBezTo>
                <a:cubicBezTo>
                  <a:pt x="15205" y="17686"/>
                  <a:pt x="15349" y="17374"/>
                  <a:pt x="15390" y="16919"/>
                </a:cubicBezTo>
                <a:lnTo>
                  <a:pt x="15424" y="16548"/>
                </a:lnTo>
                <a:lnTo>
                  <a:pt x="15717" y="16545"/>
                </a:lnTo>
                <a:cubicBezTo>
                  <a:pt x="16151" y="16541"/>
                  <a:pt x="16370" y="16488"/>
                  <a:pt x="16788" y="16289"/>
                </a:cubicBezTo>
                <a:cubicBezTo>
                  <a:pt x="17211" y="16088"/>
                  <a:pt x="17606" y="15736"/>
                  <a:pt x="17772" y="15411"/>
                </a:cubicBezTo>
                <a:cubicBezTo>
                  <a:pt x="17878" y="15202"/>
                  <a:pt x="18036" y="15111"/>
                  <a:pt x="18397" y="15049"/>
                </a:cubicBezTo>
                <a:cubicBezTo>
                  <a:pt x="18836" y="14974"/>
                  <a:pt x="19178" y="14729"/>
                  <a:pt x="19272" y="14420"/>
                </a:cubicBezTo>
                <a:cubicBezTo>
                  <a:pt x="19291" y="14359"/>
                  <a:pt x="19393" y="14086"/>
                  <a:pt x="19499" y="13815"/>
                </a:cubicBezTo>
                <a:cubicBezTo>
                  <a:pt x="19605" y="13544"/>
                  <a:pt x="19706" y="13241"/>
                  <a:pt x="19723" y="13142"/>
                </a:cubicBezTo>
                <a:cubicBezTo>
                  <a:pt x="19741" y="13043"/>
                  <a:pt x="19779" y="12933"/>
                  <a:pt x="19811" y="12896"/>
                </a:cubicBezTo>
                <a:cubicBezTo>
                  <a:pt x="19842" y="12859"/>
                  <a:pt x="19905" y="12748"/>
                  <a:pt x="19951" y="12650"/>
                </a:cubicBezTo>
                <a:cubicBezTo>
                  <a:pt x="20024" y="12492"/>
                  <a:pt x="20053" y="12471"/>
                  <a:pt x="20190" y="12469"/>
                </a:cubicBezTo>
                <a:cubicBezTo>
                  <a:pt x="20707" y="12460"/>
                  <a:pt x="21207" y="12170"/>
                  <a:pt x="21420" y="11755"/>
                </a:cubicBezTo>
                <a:cubicBezTo>
                  <a:pt x="21528" y="11544"/>
                  <a:pt x="21559" y="11422"/>
                  <a:pt x="21572" y="11135"/>
                </a:cubicBezTo>
                <a:cubicBezTo>
                  <a:pt x="21593" y="10683"/>
                  <a:pt x="21521" y="10355"/>
                  <a:pt x="21274" y="9739"/>
                </a:cubicBezTo>
                <a:cubicBezTo>
                  <a:pt x="20889" y="8780"/>
                  <a:pt x="20679" y="8495"/>
                  <a:pt x="20081" y="8131"/>
                </a:cubicBezTo>
                <a:cubicBezTo>
                  <a:pt x="19902" y="8022"/>
                  <a:pt x="19620" y="7801"/>
                  <a:pt x="19456" y="7639"/>
                </a:cubicBezTo>
                <a:cubicBezTo>
                  <a:pt x="19164" y="7351"/>
                  <a:pt x="19159" y="7342"/>
                  <a:pt x="19228" y="7237"/>
                </a:cubicBezTo>
                <a:cubicBezTo>
                  <a:pt x="19482" y="6849"/>
                  <a:pt x="19435" y="6068"/>
                  <a:pt x="19129" y="5579"/>
                </a:cubicBezTo>
                <a:cubicBezTo>
                  <a:pt x="18964" y="5317"/>
                  <a:pt x="18200" y="4367"/>
                  <a:pt x="18055" y="4246"/>
                </a:cubicBezTo>
                <a:cubicBezTo>
                  <a:pt x="17822" y="4050"/>
                  <a:pt x="17442" y="3945"/>
                  <a:pt x="16691" y="3862"/>
                </a:cubicBezTo>
                <a:cubicBezTo>
                  <a:pt x="16433" y="3834"/>
                  <a:pt x="16379" y="3772"/>
                  <a:pt x="16280" y="3401"/>
                </a:cubicBezTo>
                <a:cubicBezTo>
                  <a:pt x="16152" y="2916"/>
                  <a:pt x="16029" y="2786"/>
                  <a:pt x="15340" y="2395"/>
                </a:cubicBezTo>
                <a:cubicBezTo>
                  <a:pt x="14938" y="2166"/>
                  <a:pt x="14795" y="2000"/>
                  <a:pt x="14712" y="1669"/>
                </a:cubicBezTo>
                <a:cubicBezTo>
                  <a:pt x="14560" y="1065"/>
                  <a:pt x="14290" y="785"/>
                  <a:pt x="13796" y="715"/>
                </a:cubicBezTo>
                <a:cubicBezTo>
                  <a:pt x="13481" y="670"/>
                  <a:pt x="13289" y="709"/>
                  <a:pt x="13071" y="868"/>
                </a:cubicBezTo>
                <a:cubicBezTo>
                  <a:pt x="12723" y="1120"/>
                  <a:pt x="12604" y="1161"/>
                  <a:pt x="12215" y="1161"/>
                </a:cubicBezTo>
                <a:lnTo>
                  <a:pt x="11845" y="1161"/>
                </a:lnTo>
                <a:lnTo>
                  <a:pt x="11611" y="874"/>
                </a:lnTo>
                <a:cubicBezTo>
                  <a:pt x="11288" y="479"/>
                  <a:pt x="10950" y="200"/>
                  <a:pt x="10659" y="89"/>
                </a:cubicBezTo>
                <a:cubicBezTo>
                  <a:pt x="10519" y="35"/>
                  <a:pt x="10431" y="8"/>
                  <a:pt x="10347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g3.png"/>
          <p:cNvPicPr>
            <a:picLocks noChangeAspect="1"/>
          </p:cNvPicPr>
          <p:nvPr/>
        </p:nvPicPr>
        <p:blipFill>
          <a:blip r:embed="rId5">
            <a:extLst/>
          </a:blip>
          <a:srcRect l="13681" t="12839" r="13012" b="12552"/>
          <a:stretch>
            <a:fillRect/>
          </a:stretch>
        </p:blipFill>
        <p:spPr>
          <a:xfrm>
            <a:off x="8718150" y="2991228"/>
            <a:ext cx="2141242" cy="2179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37" extrusionOk="0">
                <a:moveTo>
                  <a:pt x="2465" y="0"/>
                </a:moveTo>
                <a:cubicBezTo>
                  <a:pt x="1712" y="-9"/>
                  <a:pt x="1243" y="299"/>
                  <a:pt x="908" y="1027"/>
                </a:cubicBezTo>
                <a:cubicBezTo>
                  <a:pt x="634" y="1626"/>
                  <a:pt x="505" y="2308"/>
                  <a:pt x="492" y="3212"/>
                </a:cubicBezTo>
                <a:cubicBezTo>
                  <a:pt x="483" y="3899"/>
                  <a:pt x="461" y="4088"/>
                  <a:pt x="388" y="4169"/>
                </a:cubicBezTo>
                <a:cubicBezTo>
                  <a:pt x="339" y="4225"/>
                  <a:pt x="240" y="4422"/>
                  <a:pt x="168" y="4608"/>
                </a:cubicBezTo>
                <a:cubicBezTo>
                  <a:pt x="25" y="4980"/>
                  <a:pt x="-10" y="5674"/>
                  <a:pt x="100" y="5942"/>
                </a:cubicBezTo>
                <a:cubicBezTo>
                  <a:pt x="146" y="6052"/>
                  <a:pt x="138" y="6219"/>
                  <a:pt x="72" y="6589"/>
                </a:cubicBezTo>
                <a:cubicBezTo>
                  <a:pt x="18" y="6898"/>
                  <a:pt x="-6" y="7293"/>
                  <a:pt x="8" y="7624"/>
                </a:cubicBezTo>
                <a:cubicBezTo>
                  <a:pt x="30" y="8113"/>
                  <a:pt x="55" y="8210"/>
                  <a:pt x="284" y="8699"/>
                </a:cubicBezTo>
                <a:cubicBezTo>
                  <a:pt x="502" y="9163"/>
                  <a:pt x="537" y="9287"/>
                  <a:pt x="540" y="9629"/>
                </a:cubicBezTo>
                <a:cubicBezTo>
                  <a:pt x="544" y="9944"/>
                  <a:pt x="517" y="10055"/>
                  <a:pt x="420" y="10190"/>
                </a:cubicBezTo>
                <a:cubicBezTo>
                  <a:pt x="125" y="10602"/>
                  <a:pt x="-7" y="11387"/>
                  <a:pt x="56" y="12335"/>
                </a:cubicBezTo>
                <a:cubicBezTo>
                  <a:pt x="104" y="13055"/>
                  <a:pt x="129" y="13167"/>
                  <a:pt x="328" y="13645"/>
                </a:cubicBezTo>
                <a:lnTo>
                  <a:pt x="476" y="14002"/>
                </a:lnTo>
                <a:lnTo>
                  <a:pt x="296" y="14406"/>
                </a:lnTo>
                <a:cubicBezTo>
                  <a:pt x="91" y="14869"/>
                  <a:pt x="2" y="15219"/>
                  <a:pt x="0" y="15555"/>
                </a:cubicBezTo>
                <a:cubicBezTo>
                  <a:pt x="-2" y="15981"/>
                  <a:pt x="171" y="16778"/>
                  <a:pt x="324" y="17041"/>
                </a:cubicBezTo>
                <a:cubicBezTo>
                  <a:pt x="464" y="17281"/>
                  <a:pt x="471" y="17344"/>
                  <a:pt x="480" y="18144"/>
                </a:cubicBezTo>
                <a:cubicBezTo>
                  <a:pt x="490" y="18948"/>
                  <a:pt x="501" y="19014"/>
                  <a:pt x="652" y="19316"/>
                </a:cubicBezTo>
                <a:cubicBezTo>
                  <a:pt x="756" y="19523"/>
                  <a:pt x="984" y="19806"/>
                  <a:pt x="1305" y="20120"/>
                </a:cubicBezTo>
                <a:cubicBezTo>
                  <a:pt x="2021" y="20823"/>
                  <a:pt x="2378" y="20943"/>
                  <a:pt x="3073" y="20709"/>
                </a:cubicBezTo>
                <a:cubicBezTo>
                  <a:pt x="3403" y="20597"/>
                  <a:pt x="3407" y="20596"/>
                  <a:pt x="3613" y="20705"/>
                </a:cubicBezTo>
                <a:cubicBezTo>
                  <a:pt x="3727" y="20765"/>
                  <a:pt x="4135" y="20952"/>
                  <a:pt x="4521" y="21124"/>
                </a:cubicBezTo>
                <a:cubicBezTo>
                  <a:pt x="5429" y="21530"/>
                  <a:pt x="5538" y="21531"/>
                  <a:pt x="6209" y="21152"/>
                </a:cubicBezTo>
                <a:cubicBezTo>
                  <a:pt x="6780" y="20829"/>
                  <a:pt x="6829" y="20828"/>
                  <a:pt x="7530" y="21085"/>
                </a:cubicBezTo>
                <a:cubicBezTo>
                  <a:pt x="7808" y="21188"/>
                  <a:pt x="8011" y="21222"/>
                  <a:pt x="8326" y="21219"/>
                </a:cubicBezTo>
                <a:cubicBezTo>
                  <a:pt x="9021" y="21212"/>
                  <a:pt x="9379" y="21078"/>
                  <a:pt x="10194" y="20516"/>
                </a:cubicBezTo>
                <a:lnTo>
                  <a:pt x="10646" y="20207"/>
                </a:lnTo>
                <a:lnTo>
                  <a:pt x="10854" y="20293"/>
                </a:lnTo>
                <a:cubicBezTo>
                  <a:pt x="10971" y="20340"/>
                  <a:pt x="11184" y="20474"/>
                  <a:pt x="11326" y="20591"/>
                </a:cubicBezTo>
                <a:cubicBezTo>
                  <a:pt x="12025" y="21163"/>
                  <a:pt x="12873" y="21351"/>
                  <a:pt x="13879" y="21160"/>
                </a:cubicBezTo>
                <a:cubicBezTo>
                  <a:pt x="14412" y="21058"/>
                  <a:pt x="14945" y="21112"/>
                  <a:pt x="15319" y="21305"/>
                </a:cubicBezTo>
                <a:cubicBezTo>
                  <a:pt x="15480" y="21388"/>
                  <a:pt x="15676" y="21475"/>
                  <a:pt x="15755" y="21501"/>
                </a:cubicBezTo>
                <a:cubicBezTo>
                  <a:pt x="16034" y="21591"/>
                  <a:pt x="16446" y="21509"/>
                  <a:pt x="16843" y="21281"/>
                </a:cubicBezTo>
                <a:cubicBezTo>
                  <a:pt x="17052" y="21162"/>
                  <a:pt x="17455" y="20957"/>
                  <a:pt x="17739" y="20826"/>
                </a:cubicBezTo>
                <a:lnTo>
                  <a:pt x="18260" y="20587"/>
                </a:lnTo>
                <a:lnTo>
                  <a:pt x="18528" y="20705"/>
                </a:lnTo>
                <a:cubicBezTo>
                  <a:pt x="19195" y="20994"/>
                  <a:pt x="19817" y="20964"/>
                  <a:pt x="20220" y="20626"/>
                </a:cubicBezTo>
                <a:cubicBezTo>
                  <a:pt x="20350" y="20517"/>
                  <a:pt x="20575" y="20206"/>
                  <a:pt x="20760" y="19881"/>
                </a:cubicBezTo>
                <a:lnTo>
                  <a:pt x="21076" y="19324"/>
                </a:lnTo>
                <a:lnTo>
                  <a:pt x="21080" y="18422"/>
                </a:lnTo>
                <a:lnTo>
                  <a:pt x="21088" y="17520"/>
                </a:lnTo>
                <a:lnTo>
                  <a:pt x="21332" y="16818"/>
                </a:lnTo>
                <a:cubicBezTo>
                  <a:pt x="21566" y="16140"/>
                  <a:pt x="21578" y="16084"/>
                  <a:pt x="21584" y="15378"/>
                </a:cubicBezTo>
                <a:cubicBezTo>
                  <a:pt x="21590" y="14734"/>
                  <a:pt x="21573" y="14603"/>
                  <a:pt x="21452" y="14288"/>
                </a:cubicBezTo>
                <a:lnTo>
                  <a:pt x="21316" y="13927"/>
                </a:lnTo>
                <a:lnTo>
                  <a:pt x="21424" y="13637"/>
                </a:lnTo>
                <a:cubicBezTo>
                  <a:pt x="21537" y="13340"/>
                  <a:pt x="21589" y="12464"/>
                  <a:pt x="21572" y="11166"/>
                </a:cubicBezTo>
                <a:cubicBezTo>
                  <a:pt x="21565" y="10616"/>
                  <a:pt x="21437" y="10081"/>
                  <a:pt x="21240" y="9782"/>
                </a:cubicBezTo>
                <a:cubicBezTo>
                  <a:pt x="21168" y="9672"/>
                  <a:pt x="21170" y="9633"/>
                  <a:pt x="21240" y="9499"/>
                </a:cubicBezTo>
                <a:cubicBezTo>
                  <a:pt x="21478" y="9046"/>
                  <a:pt x="21554" y="8578"/>
                  <a:pt x="21564" y="7515"/>
                </a:cubicBezTo>
                <a:cubicBezTo>
                  <a:pt x="21587" y="5154"/>
                  <a:pt x="21584" y="5092"/>
                  <a:pt x="21400" y="4624"/>
                </a:cubicBezTo>
                <a:cubicBezTo>
                  <a:pt x="21308" y="4390"/>
                  <a:pt x="21196" y="4147"/>
                  <a:pt x="21152" y="4087"/>
                </a:cubicBezTo>
                <a:cubicBezTo>
                  <a:pt x="21095" y="4007"/>
                  <a:pt x="21083" y="3862"/>
                  <a:pt x="21104" y="3561"/>
                </a:cubicBezTo>
                <a:cubicBezTo>
                  <a:pt x="21144" y="2981"/>
                  <a:pt x="21078" y="2520"/>
                  <a:pt x="20872" y="1914"/>
                </a:cubicBezTo>
                <a:cubicBezTo>
                  <a:pt x="20673" y="1329"/>
                  <a:pt x="20419" y="817"/>
                  <a:pt x="20176" y="514"/>
                </a:cubicBezTo>
                <a:cubicBezTo>
                  <a:pt x="19934" y="211"/>
                  <a:pt x="19440" y="43"/>
                  <a:pt x="18920" y="86"/>
                </a:cubicBezTo>
                <a:cubicBezTo>
                  <a:pt x="18227" y="143"/>
                  <a:pt x="17810" y="402"/>
                  <a:pt x="17451" y="996"/>
                </a:cubicBezTo>
                <a:cubicBezTo>
                  <a:pt x="17399" y="1083"/>
                  <a:pt x="17355" y="1076"/>
                  <a:pt x="16963" y="898"/>
                </a:cubicBezTo>
                <a:cubicBezTo>
                  <a:pt x="16232" y="567"/>
                  <a:pt x="15871" y="571"/>
                  <a:pt x="15295" y="918"/>
                </a:cubicBezTo>
                <a:cubicBezTo>
                  <a:pt x="14894" y="1159"/>
                  <a:pt x="14723" y="1166"/>
                  <a:pt x="14135" y="973"/>
                </a:cubicBezTo>
                <a:cubicBezTo>
                  <a:pt x="13341" y="712"/>
                  <a:pt x="12423" y="760"/>
                  <a:pt x="11950" y="1090"/>
                </a:cubicBezTo>
                <a:cubicBezTo>
                  <a:pt x="11866" y="1149"/>
                  <a:pt x="11749" y="1200"/>
                  <a:pt x="11690" y="1200"/>
                </a:cubicBezTo>
                <a:cubicBezTo>
                  <a:pt x="11631" y="1200"/>
                  <a:pt x="11485" y="1262"/>
                  <a:pt x="11366" y="1341"/>
                </a:cubicBezTo>
                <a:cubicBezTo>
                  <a:pt x="11247" y="1420"/>
                  <a:pt x="11043" y="1523"/>
                  <a:pt x="10910" y="1569"/>
                </a:cubicBezTo>
                <a:cubicBezTo>
                  <a:pt x="10685" y="1647"/>
                  <a:pt x="10658" y="1647"/>
                  <a:pt x="10522" y="1541"/>
                </a:cubicBezTo>
                <a:cubicBezTo>
                  <a:pt x="10192" y="1284"/>
                  <a:pt x="9612" y="929"/>
                  <a:pt x="9370" y="835"/>
                </a:cubicBezTo>
                <a:cubicBezTo>
                  <a:pt x="9176" y="760"/>
                  <a:pt x="8992" y="740"/>
                  <a:pt x="8626" y="753"/>
                </a:cubicBezTo>
                <a:cubicBezTo>
                  <a:pt x="7317" y="800"/>
                  <a:pt x="6409" y="771"/>
                  <a:pt x="6097" y="674"/>
                </a:cubicBezTo>
                <a:cubicBezTo>
                  <a:pt x="5574" y="513"/>
                  <a:pt x="5240" y="544"/>
                  <a:pt x="4713" y="804"/>
                </a:cubicBezTo>
                <a:cubicBezTo>
                  <a:pt x="4461" y="928"/>
                  <a:pt x="4230" y="1031"/>
                  <a:pt x="4197" y="1031"/>
                </a:cubicBezTo>
                <a:cubicBezTo>
                  <a:pt x="4164" y="1031"/>
                  <a:pt x="4060" y="905"/>
                  <a:pt x="3965" y="753"/>
                </a:cubicBezTo>
                <a:cubicBezTo>
                  <a:pt x="3641" y="236"/>
                  <a:pt x="3185" y="8"/>
                  <a:pt x="246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2727821" y="793750"/>
            <a:ext cx="75438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Here are three molecules trapped in different orientations</a:t>
            </a:r>
          </a:p>
        </p:txBody>
      </p:sp>
      <p:sp>
        <p:nvSpPr>
          <p:cNvPr id="206" name="Shape 206"/>
          <p:cNvSpPr/>
          <p:nvPr/>
        </p:nvSpPr>
        <p:spPr>
          <a:xfrm>
            <a:off x="914833" y="8064500"/>
            <a:ext cx="1154567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Underneath is a detector (such as photographic film)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5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75100"/>
            <a:ext cx="130048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800" y="5334000"/>
            <a:ext cx="2565400" cy="180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1.png"/>
          <p:cNvPicPr>
            <a:picLocks noChangeAspect="1"/>
          </p:cNvPicPr>
          <p:nvPr/>
        </p:nvPicPr>
        <p:blipFill>
          <a:blip r:embed="rId4">
            <a:extLst/>
          </a:blip>
          <a:srcRect l="12900" t="5213" r="12142" b="4929"/>
          <a:stretch>
            <a:fillRect/>
          </a:stretch>
        </p:blipFill>
        <p:spPr>
          <a:xfrm>
            <a:off x="2142111" y="2768487"/>
            <a:ext cx="2189496" cy="2624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8" h="21498" extrusionOk="0">
                <a:moveTo>
                  <a:pt x="7954" y="1"/>
                </a:moveTo>
                <a:cubicBezTo>
                  <a:pt x="7515" y="-4"/>
                  <a:pt x="7448" y="8"/>
                  <a:pt x="7009" y="177"/>
                </a:cubicBezTo>
                <a:cubicBezTo>
                  <a:pt x="6258" y="466"/>
                  <a:pt x="5964" y="704"/>
                  <a:pt x="5786" y="1158"/>
                </a:cubicBezTo>
                <a:cubicBezTo>
                  <a:pt x="5646" y="1517"/>
                  <a:pt x="4847" y="2085"/>
                  <a:pt x="3947" y="2468"/>
                </a:cubicBezTo>
                <a:cubicBezTo>
                  <a:pt x="3597" y="2618"/>
                  <a:pt x="3488" y="2616"/>
                  <a:pt x="2855" y="2446"/>
                </a:cubicBezTo>
                <a:cubicBezTo>
                  <a:pt x="2275" y="2290"/>
                  <a:pt x="1911" y="2271"/>
                  <a:pt x="1551" y="2377"/>
                </a:cubicBezTo>
                <a:cubicBezTo>
                  <a:pt x="793" y="2602"/>
                  <a:pt x="734" y="3254"/>
                  <a:pt x="1388" y="4178"/>
                </a:cubicBezTo>
                <a:cubicBezTo>
                  <a:pt x="1511" y="4352"/>
                  <a:pt x="1613" y="4530"/>
                  <a:pt x="1613" y="4575"/>
                </a:cubicBezTo>
                <a:cubicBezTo>
                  <a:pt x="1613" y="4620"/>
                  <a:pt x="1437" y="4849"/>
                  <a:pt x="1226" y="5082"/>
                </a:cubicBezTo>
                <a:cubicBezTo>
                  <a:pt x="1014" y="5315"/>
                  <a:pt x="763" y="5643"/>
                  <a:pt x="664" y="5810"/>
                </a:cubicBezTo>
                <a:cubicBezTo>
                  <a:pt x="565" y="5977"/>
                  <a:pt x="392" y="6219"/>
                  <a:pt x="281" y="6346"/>
                </a:cubicBezTo>
                <a:cubicBezTo>
                  <a:pt x="90" y="6566"/>
                  <a:pt x="80" y="6599"/>
                  <a:pt x="80" y="6938"/>
                </a:cubicBezTo>
                <a:cubicBezTo>
                  <a:pt x="80" y="7284"/>
                  <a:pt x="88" y="7307"/>
                  <a:pt x="316" y="7585"/>
                </a:cubicBezTo>
                <a:cubicBezTo>
                  <a:pt x="446" y="7743"/>
                  <a:pt x="556" y="7920"/>
                  <a:pt x="556" y="7978"/>
                </a:cubicBezTo>
                <a:cubicBezTo>
                  <a:pt x="556" y="8036"/>
                  <a:pt x="493" y="8233"/>
                  <a:pt x="416" y="8417"/>
                </a:cubicBezTo>
                <a:cubicBezTo>
                  <a:pt x="229" y="8867"/>
                  <a:pt x="230" y="9245"/>
                  <a:pt x="420" y="9669"/>
                </a:cubicBezTo>
                <a:cubicBezTo>
                  <a:pt x="561" y="9982"/>
                  <a:pt x="822" y="10327"/>
                  <a:pt x="1051" y="10501"/>
                </a:cubicBezTo>
                <a:cubicBezTo>
                  <a:pt x="1230" y="10636"/>
                  <a:pt x="1196" y="10796"/>
                  <a:pt x="939" y="11031"/>
                </a:cubicBezTo>
                <a:cubicBezTo>
                  <a:pt x="650" y="11294"/>
                  <a:pt x="289" y="11930"/>
                  <a:pt x="242" y="12263"/>
                </a:cubicBezTo>
                <a:cubicBezTo>
                  <a:pt x="206" y="12519"/>
                  <a:pt x="273" y="12776"/>
                  <a:pt x="467" y="13157"/>
                </a:cubicBezTo>
                <a:cubicBezTo>
                  <a:pt x="598" y="13415"/>
                  <a:pt x="578" y="13490"/>
                  <a:pt x="296" y="13846"/>
                </a:cubicBezTo>
                <a:cubicBezTo>
                  <a:pt x="-113" y="14363"/>
                  <a:pt x="-101" y="14641"/>
                  <a:pt x="351" y="15208"/>
                </a:cubicBezTo>
                <a:cubicBezTo>
                  <a:pt x="482" y="15372"/>
                  <a:pt x="681" y="15662"/>
                  <a:pt x="792" y="15855"/>
                </a:cubicBezTo>
                <a:cubicBezTo>
                  <a:pt x="903" y="16047"/>
                  <a:pt x="1097" y="16311"/>
                  <a:pt x="1226" y="16440"/>
                </a:cubicBezTo>
                <a:cubicBezTo>
                  <a:pt x="1354" y="16568"/>
                  <a:pt x="1496" y="16741"/>
                  <a:pt x="1539" y="16826"/>
                </a:cubicBezTo>
                <a:cubicBezTo>
                  <a:pt x="1614" y="16974"/>
                  <a:pt x="1607" y="16989"/>
                  <a:pt x="1438" y="17168"/>
                </a:cubicBezTo>
                <a:cubicBezTo>
                  <a:pt x="1170" y="17452"/>
                  <a:pt x="926" y="18019"/>
                  <a:pt x="931" y="18348"/>
                </a:cubicBezTo>
                <a:cubicBezTo>
                  <a:pt x="935" y="18589"/>
                  <a:pt x="958" y="18643"/>
                  <a:pt x="1136" y="18826"/>
                </a:cubicBezTo>
                <a:cubicBezTo>
                  <a:pt x="1296" y="18989"/>
                  <a:pt x="1405" y="19048"/>
                  <a:pt x="1651" y="19108"/>
                </a:cubicBezTo>
                <a:cubicBezTo>
                  <a:pt x="2036" y="19202"/>
                  <a:pt x="2314" y="19174"/>
                  <a:pt x="2867" y="18988"/>
                </a:cubicBezTo>
                <a:cubicBezTo>
                  <a:pt x="3094" y="18912"/>
                  <a:pt x="3402" y="18836"/>
                  <a:pt x="3552" y="18819"/>
                </a:cubicBezTo>
                <a:cubicBezTo>
                  <a:pt x="3871" y="18784"/>
                  <a:pt x="3975" y="18833"/>
                  <a:pt x="4915" y="19473"/>
                </a:cubicBezTo>
                <a:cubicBezTo>
                  <a:pt x="5507" y="19875"/>
                  <a:pt x="5660" y="20032"/>
                  <a:pt x="5844" y="20438"/>
                </a:cubicBezTo>
                <a:cubicBezTo>
                  <a:pt x="5982" y="20741"/>
                  <a:pt x="6137" y="20899"/>
                  <a:pt x="6467" y="21062"/>
                </a:cubicBezTo>
                <a:cubicBezTo>
                  <a:pt x="6713" y="21183"/>
                  <a:pt x="7356" y="21403"/>
                  <a:pt x="7648" y="21465"/>
                </a:cubicBezTo>
                <a:cubicBezTo>
                  <a:pt x="8260" y="21596"/>
                  <a:pt x="9139" y="21326"/>
                  <a:pt x="9541" y="20883"/>
                </a:cubicBezTo>
                <a:cubicBezTo>
                  <a:pt x="9671" y="20740"/>
                  <a:pt x="9705" y="20727"/>
                  <a:pt x="9905" y="20750"/>
                </a:cubicBezTo>
                <a:cubicBezTo>
                  <a:pt x="10138" y="20776"/>
                  <a:pt x="10620" y="20682"/>
                  <a:pt x="11063" y="20522"/>
                </a:cubicBezTo>
                <a:cubicBezTo>
                  <a:pt x="11405" y="20399"/>
                  <a:pt x="11746" y="20438"/>
                  <a:pt x="12139" y="20646"/>
                </a:cubicBezTo>
                <a:cubicBezTo>
                  <a:pt x="13266" y="21244"/>
                  <a:pt x="13743" y="21324"/>
                  <a:pt x="15058" y="21134"/>
                </a:cubicBezTo>
                <a:cubicBezTo>
                  <a:pt x="16594" y="20911"/>
                  <a:pt x="17187" y="20670"/>
                  <a:pt x="17555" y="20119"/>
                </a:cubicBezTo>
                <a:cubicBezTo>
                  <a:pt x="17690" y="19917"/>
                  <a:pt x="17704" y="19860"/>
                  <a:pt x="17687" y="19479"/>
                </a:cubicBezTo>
                <a:lnTo>
                  <a:pt x="17668" y="19063"/>
                </a:lnTo>
                <a:lnTo>
                  <a:pt x="18000" y="19073"/>
                </a:lnTo>
                <a:cubicBezTo>
                  <a:pt x="19171" y="19108"/>
                  <a:pt x="20942" y="17964"/>
                  <a:pt x="21283" y="16953"/>
                </a:cubicBezTo>
                <a:cubicBezTo>
                  <a:pt x="21487" y="16351"/>
                  <a:pt x="21149" y="15664"/>
                  <a:pt x="20467" y="15286"/>
                </a:cubicBezTo>
                <a:lnTo>
                  <a:pt x="20323" y="15204"/>
                </a:lnTo>
                <a:lnTo>
                  <a:pt x="20343" y="14164"/>
                </a:lnTo>
                <a:cubicBezTo>
                  <a:pt x="20354" y="13591"/>
                  <a:pt x="20381" y="12999"/>
                  <a:pt x="20401" y="12851"/>
                </a:cubicBezTo>
                <a:cubicBezTo>
                  <a:pt x="20428" y="12649"/>
                  <a:pt x="20411" y="12528"/>
                  <a:pt x="20339" y="12370"/>
                </a:cubicBezTo>
                <a:cubicBezTo>
                  <a:pt x="20258" y="12192"/>
                  <a:pt x="20241" y="11985"/>
                  <a:pt x="20238" y="11053"/>
                </a:cubicBezTo>
                <a:cubicBezTo>
                  <a:pt x="20236" y="10444"/>
                  <a:pt x="20259" y="9849"/>
                  <a:pt x="20285" y="9734"/>
                </a:cubicBezTo>
                <a:cubicBezTo>
                  <a:pt x="20367" y="9362"/>
                  <a:pt x="20412" y="8519"/>
                  <a:pt x="20405" y="7468"/>
                </a:cubicBezTo>
                <a:cubicBezTo>
                  <a:pt x="20396" y="6203"/>
                  <a:pt x="20403" y="6123"/>
                  <a:pt x="20544" y="6034"/>
                </a:cubicBezTo>
                <a:cubicBezTo>
                  <a:pt x="20614" y="5991"/>
                  <a:pt x="20737" y="5912"/>
                  <a:pt x="20815" y="5862"/>
                </a:cubicBezTo>
                <a:cubicBezTo>
                  <a:pt x="21051" y="5710"/>
                  <a:pt x="21253" y="5340"/>
                  <a:pt x="21322" y="4932"/>
                </a:cubicBezTo>
                <a:cubicBezTo>
                  <a:pt x="21383" y="4572"/>
                  <a:pt x="21377" y="4548"/>
                  <a:pt x="21222" y="4214"/>
                </a:cubicBezTo>
                <a:cubicBezTo>
                  <a:pt x="20999" y="3736"/>
                  <a:pt x="20663" y="3418"/>
                  <a:pt x="19967" y="3021"/>
                </a:cubicBezTo>
                <a:cubicBezTo>
                  <a:pt x="19081" y="2516"/>
                  <a:pt x="18875" y="2438"/>
                  <a:pt x="18283" y="2403"/>
                </a:cubicBezTo>
                <a:lnTo>
                  <a:pt x="17780" y="2374"/>
                </a:lnTo>
                <a:lnTo>
                  <a:pt x="17768" y="2069"/>
                </a:lnTo>
                <a:cubicBezTo>
                  <a:pt x="17758" y="1685"/>
                  <a:pt x="17670" y="1397"/>
                  <a:pt x="17489" y="1165"/>
                </a:cubicBezTo>
                <a:cubicBezTo>
                  <a:pt x="17292" y="910"/>
                  <a:pt x="17112" y="787"/>
                  <a:pt x="16661" y="596"/>
                </a:cubicBezTo>
                <a:cubicBezTo>
                  <a:pt x="16329" y="456"/>
                  <a:pt x="16180" y="424"/>
                  <a:pt x="15689" y="385"/>
                </a:cubicBezTo>
                <a:cubicBezTo>
                  <a:pt x="15370" y="359"/>
                  <a:pt x="14864" y="306"/>
                  <a:pt x="14566" y="268"/>
                </a:cubicBezTo>
                <a:cubicBezTo>
                  <a:pt x="13653" y="151"/>
                  <a:pt x="13275" y="249"/>
                  <a:pt x="11907" y="950"/>
                </a:cubicBezTo>
                <a:cubicBezTo>
                  <a:pt x="11483" y="1168"/>
                  <a:pt x="11355" y="1163"/>
                  <a:pt x="10831" y="924"/>
                </a:cubicBezTo>
                <a:cubicBezTo>
                  <a:pt x="10433" y="744"/>
                  <a:pt x="10320" y="716"/>
                  <a:pt x="10014" y="710"/>
                </a:cubicBezTo>
                <a:cubicBezTo>
                  <a:pt x="9671" y="703"/>
                  <a:pt x="9648" y="695"/>
                  <a:pt x="9313" y="456"/>
                </a:cubicBezTo>
                <a:cubicBezTo>
                  <a:pt x="8817" y="103"/>
                  <a:pt x="8532" y="8"/>
                  <a:pt x="7954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" name="g2.png"/>
          <p:cNvPicPr>
            <a:picLocks noChangeAspect="1"/>
          </p:cNvPicPr>
          <p:nvPr/>
        </p:nvPicPr>
        <p:blipFill>
          <a:blip r:embed="rId5">
            <a:extLst/>
          </a:blip>
          <a:srcRect l="4061" t="3336" r="1765" b="2963"/>
          <a:stretch>
            <a:fillRect/>
          </a:stretch>
        </p:blipFill>
        <p:spPr>
          <a:xfrm>
            <a:off x="5312948" y="2713658"/>
            <a:ext cx="2750784" cy="2736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490" extrusionOk="0">
                <a:moveTo>
                  <a:pt x="10347" y="1"/>
                </a:moveTo>
                <a:cubicBezTo>
                  <a:pt x="10263" y="-5"/>
                  <a:pt x="10184" y="12"/>
                  <a:pt x="10064" y="45"/>
                </a:cubicBezTo>
                <a:cubicBezTo>
                  <a:pt x="9821" y="113"/>
                  <a:pt x="9564" y="365"/>
                  <a:pt x="9401" y="696"/>
                </a:cubicBezTo>
                <a:cubicBezTo>
                  <a:pt x="9264" y="974"/>
                  <a:pt x="9259" y="994"/>
                  <a:pt x="9280" y="1450"/>
                </a:cubicBezTo>
                <a:cubicBezTo>
                  <a:pt x="9300" y="1906"/>
                  <a:pt x="9298" y="1925"/>
                  <a:pt x="9186" y="2055"/>
                </a:cubicBezTo>
                <a:cubicBezTo>
                  <a:pt x="9067" y="2192"/>
                  <a:pt x="8604" y="2385"/>
                  <a:pt x="8109" y="2504"/>
                </a:cubicBezTo>
                <a:cubicBezTo>
                  <a:pt x="7661" y="2611"/>
                  <a:pt x="7490" y="2716"/>
                  <a:pt x="7325" y="2974"/>
                </a:cubicBezTo>
                <a:cubicBezTo>
                  <a:pt x="7232" y="3119"/>
                  <a:pt x="7064" y="3290"/>
                  <a:pt x="6892" y="3414"/>
                </a:cubicBezTo>
                <a:cubicBezTo>
                  <a:pt x="6737" y="3525"/>
                  <a:pt x="6387" y="3835"/>
                  <a:pt x="6114" y="4102"/>
                </a:cubicBezTo>
                <a:cubicBezTo>
                  <a:pt x="5676" y="4530"/>
                  <a:pt x="5603" y="4622"/>
                  <a:pt x="5507" y="4878"/>
                </a:cubicBezTo>
                <a:cubicBezTo>
                  <a:pt x="5415" y="5122"/>
                  <a:pt x="5370" y="5182"/>
                  <a:pt x="5236" y="5246"/>
                </a:cubicBezTo>
                <a:cubicBezTo>
                  <a:pt x="5148" y="5288"/>
                  <a:pt x="4998" y="5413"/>
                  <a:pt x="4903" y="5523"/>
                </a:cubicBezTo>
                <a:cubicBezTo>
                  <a:pt x="4683" y="5777"/>
                  <a:pt x="4360" y="6020"/>
                  <a:pt x="4190" y="6062"/>
                </a:cubicBezTo>
                <a:cubicBezTo>
                  <a:pt x="3965" y="6118"/>
                  <a:pt x="3514" y="6393"/>
                  <a:pt x="3303" y="6604"/>
                </a:cubicBezTo>
                <a:cubicBezTo>
                  <a:pt x="3192" y="6715"/>
                  <a:pt x="3050" y="6915"/>
                  <a:pt x="2985" y="7047"/>
                </a:cubicBezTo>
                <a:cubicBezTo>
                  <a:pt x="2921" y="7179"/>
                  <a:pt x="2824" y="7327"/>
                  <a:pt x="2770" y="7377"/>
                </a:cubicBezTo>
                <a:cubicBezTo>
                  <a:pt x="2633" y="7504"/>
                  <a:pt x="1790" y="7758"/>
                  <a:pt x="1441" y="7776"/>
                </a:cubicBezTo>
                <a:cubicBezTo>
                  <a:pt x="702" y="7815"/>
                  <a:pt x="275" y="8190"/>
                  <a:pt x="277" y="8801"/>
                </a:cubicBezTo>
                <a:cubicBezTo>
                  <a:pt x="278" y="9128"/>
                  <a:pt x="380" y="9360"/>
                  <a:pt x="685" y="9749"/>
                </a:cubicBezTo>
                <a:lnTo>
                  <a:pt x="909" y="10035"/>
                </a:lnTo>
                <a:lnTo>
                  <a:pt x="878" y="10291"/>
                </a:lnTo>
                <a:cubicBezTo>
                  <a:pt x="828" y="10694"/>
                  <a:pt x="722" y="10888"/>
                  <a:pt x="430" y="11110"/>
                </a:cubicBezTo>
                <a:cubicBezTo>
                  <a:pt x="95" y="11365"/>
                  <a:pt x="5" y="11523"/>
                  <a:pt x="0" y="11855"/>
                </a:cubicBezTo>
                <a:cubicBezTo>
                  <a:pt x="-7" y="12345"/>
                  <a:pt x="257" y="12666"/>
                  <a:pt x="844" y="12880"/>
                </a:cubicBezTo>
                <a:cubicBezTo>
                  <a:pt x="1129" y="12984"/>
                  <a:pt x="1188" y="13025"/>
                  <a:pt x="1307" y="13204"/>
                </a:cubicBezTo>
                <a:cubicBezTo>
                  <a:pt x="1382" y="13318"/>
                  <a:pt x="1494" y="13583"/>
                  <a:pt x="1556" y="13793"/>
                </a:cubicBezTo>
                <a:cubicBezTo>
                  <a:pt x="1762" y="14486"/>
                  <a:pt x="1881" y="14660"/>
                  <a:pt x="2269" y="14843"/>
                </a:cubicBezTo>
                <a:cubicBezTo>
                  <a:pt x="2542" y="14972"/>
                  <a:pt x="2534" y="14949"/>
                  <a:pt x="2468" y="15476"/>
                </a:cubicBezTo>
                <a:cubicBezTo>
                  <a:pt x="2415" y="15905"/>
                  <a:pt x="2462" y="16215"/>
                  <a:pt x="2633" y="16567"/>
                </a:cubicBezTo>
                <a:cubicBezTo>
                  <a:pt x="2772" y="16850"/>
                  <a:pt x="3576" y="17704"/>
                  <a:pt x="3894" y="17907"/>
                </a:cubicBezTo>
                <a:cubicBezTo>
                  <a:pt x="4134" y="18059"/>
                  <a:pt x="4518" y="18181"/>
                  <a:pt x="4750" y="18181"/>
                </a:cubicBezTo>
                <a:cubicBezTo>
                  <a:pt x="4838" y="18180"/>
                  <a:pt x="5057" y="18228"/>
                  <a:pt x="5236" y="18284"/>
                </a:cubicBezTo>
                <a:cubicBezTo>
                  <a:pt x="5694" y="18425"/>
                  <a:pt x="5813" y="18561"/>
                  <a:pt x="6135" y="19312"/>
                </a:cubicBezTo>
                <a:cubicBezTo>
                  <a:pt x="6279" y="19646"/>
                  <a:pt x="6454" y="19994"/>
                  <a:pt x="6525" y="20085"/>
                </a:cubicBezTo>
                <a:cubicBezTo>
                  <a:pt x="6790" y="20425"/>
                  <a:pt x="8273" y="21308"/>
                  <a:pt x="8791" y="21434"/>
                </a:cubicBezTo>
                <a:cubicBezTo>
                  <a:pt x="9455" y="21595"/>
                  <a:pt x="9982" y="21406"/>
                  <a:pt x="10307" y="20892"/>
                </a:cubicBezTo>
                <a:cubicBezTo>
                  <a:pt x="10429" y="20699"/>
                  <a:pt x="10553" y="20647"/>
                  <a:pt x="10895" y="20646"/>
                </a:cubicBezTo>
                <a:cubicBezTo>
                  <a:pt x="11089" y="20645"/>
                  <a:pt x="11529" y="20482"/>
                  <a:pt x="11795" y="20312"/>
                </a:cubicBezTo>
                <a:cubicBezTo>
                  <a:pt x="11964" y="20204"/>
                  <a:pt x="12186" y="20121"/>
                  <a:pt x="12542" y="20035"/>
                </a:cubicBezTo>
                <a:cubicBezTo>
                  <a:pt x="13156" y="19886"/>
                  <a:pt x="13280" y="19793"/>
                  <a:pt x="13426" y="19384"/>
                </a:cubicBezTo>
                <a:cubicBezTo>
                  <a:pt x="13548" y="19041"/>
                  <a:pt x="13734" y="18763"/>
                  <a:pt x="13884" y="18695"/>
                </a:cubicBezTo>
                <a:cubicBezTo>
                  <a:pt x="14480" y="18422"/>
                  <a:pt x="14614" y="18336"/>
                  <a:pt x="14849" y="18078"/>
                </a:cubicBezTo>
                <a:cubicBezTo>
                  <a:pt x="15205" y="17686"/>
                  <a:pt x="15349" y="17374"/>
                  <a:pt x="15390" y="16919"/>
                </a:cubicBezTo>
                <a:lnTo>
                  <a:pt x="15424" y="16548"/>
                </a:lnTo>
                <a:lnTo>
                  <a:pt x="15717" y="16545"/>
                </a:lnTo>
                <a:cubicBezTo>
                  <a:pt x="16151" y="16541"/>
                  <a:pt x="16370" y="16488"/>
                  <a:pt x="16788" y="16289"/>
                </a:cubicBezTo>
                <a:cubicBezTo>
                  <a:pt x="17211" y="16088"/>
                  <a:pt x="17606" y="15736"/>
                  <a:pt x="17772" y="15411"/>
                </a:cubicBezTo>
                <a:cubicBezTo>
                  <a:pt x="17878" y="15202"/>
                  <a:pt x="18036" y="15111"/>
                  <a:pt x="18397" y="15049"/>
                </a:cubicBezTo>
                <a:cubicBezTo>
                  <a:pt x="18836" y="14974"/>
                  <a:pt x="19178" y="14729"/>
                  <a:pt x="19272" y="14420"/>
                </a:cubicBezTo>
                <a:cubicBezTo>
                  <a:pt x="19291" y="14359"/>
                  <a:pt x="19393" y="14086"/>
                  <a:pt x="19499" y="13815"/>
                </a:cubicBezTo>
                <a:cubicBezTo>
                  <a:pt x="19605" y="13544"/>
                  <a:pt x="19706" y="13241"/>
                  <a:pt x="19723" y="13142"/>
                </a:cubicBezTo>
                <a:cubicBezTo>
                  <a:pt x="19741" y="13043"/>
                  <a:pt x="19779" y="12933"/>
                  <a:pt x="19811" y="12896"/>
                </a:cubicBezTo>
                <a:cubicBezTo>
                  <a:pt x="19842" y="12859"/>
                  <a:pt x="19905" y="12748"/>
                  <a:pt x="19951" y="12650"/>
                </a:cubicBezTo>
                <a:cubicBezTo>
                  <a:pt x="20024" y="12492"/>
                  <a:pt x="20053" y="12471"/>
                  <a:pt x="20190" y="12469"/>
                </a:cubicBezTo>
                <a:cubicBezTo>
                  <a:pt x="20707" y="12460"/>
                  <a:pt x="21207" y="12170"/>
                  <a:pt x="21420" y="11755"/>
                </a:cubicBezTo>
                <a:cubicBezTo>
                  <a:pt x="21528" y="11544"/>
                  <a:pt x="21559" y="11422"/>
                  <a:pt x="21572" y="11135"/>
                </a:cubicBezTo>
                <a:cubicBezTo>
                  <a:pt x="21593" y="10683"/>
                  <a:pt x="21521" y="10355"/>
                  <a:pt x="21274" y="9739"/>
                </a:cubicBezTo>
                <a:cubicBezTo>
                  <a:pt x="20889" y="8780"/>
                  <a:pt x="20679" y="8495"/>
                  <a:pt x="20081" y="8131"/>
                </a:cubicBezTo>
                <a:cubicBezTo>
                  <a:pt x="19902" y="8022"/>
                  <a:pt x="19620" y="7801"/>
                  <a:pt x="19456" y="7639"/>
                </a:cubicBezTo>
                <a:cubicBezTo>
                  <a:pt x="19164" y="7351"/>
                  <a:pt x="19159" y="7342"/>
                  <a:pt x="19228" y="7237"/>
                </a:cubicBezTo>
                <a:cubicBezTo>
                  <a:pt x="19482" y="6849"/>
                  <a:pt x="19435" y="6068"/>
                  <a:pt x="19129" y="5579"/>
                </a:cubicBezTo>
                <a:cubicBezTo>
                  <a:pt x="18964" y="5317"/>
                  <a:pt x="18200" y="4367"/>
                  <a:pt x="18055" y="4246"/>
                </a:cubicBezTo>
                <a:cubicBezTo>
                  <a:pt x="17822" y="4050"/>
                  <a:pt x="17442" y="3945"/>
                  <a:pt x="16691" y="3862"/>
                </a:cubicBezTo>
                <a:cubicBezTo>
                  <a:pt x="16433" y="3834"/>
                  <a:pt x="16379" y="3772"/>
                  <a:pt x="16280" y="3401"/>
                </a:cubicBezTo>
                <a:cubicBezTo>
                  <a:pt x="16152" y="2916"/>
                  <a:pt x="16029" y="2786"/>
                  <a:pt x="15340" y="2395"/>
                </a:cubicBezTo>
                <a:cubicBezTo>
                  <a:pt x="14938" y="2166"/>
                  <a:pt x="14795" y="2000"/>
                  <a:pt x="14712" y="1669"/>
                </a:cubicBezTo>
                <a:cubicBezTo>
                  <a:pt x="14560" y="1065"/>
                  <a:pt x="14290" y="785"/>
                  <a:pt x="13796" y="715"/>
                </a:cubicBezTo>
                <a:cubicBezTo>
                  <a:pt x="13481" y="670"/>
                  <a:pt x="13289" y="709"/>
                  <a:pt x="13071" y="868"/>
                </a:cubicBezTo>
                <a:cubicBezTo>
                  <a:pt x="12723" y="1120"/>
                  <a:pt x="12604" y="1161"/>
                  <a:pt x="12215" y="1161"/>
                </a:cubicBezTo>
                <a:lnTo>
                  <a:pt x="11845" y="1161"/>
                </a:lnTo>
                <a:lnTo>
                  <a:pt x="11611" y="874"/>
                </a:lnTo>
                <a:cubicBezTo>
                  <a:pt x="11288" y="479"/>
                  <a:pt x="10950" y="200"/>
                  <a:pt x="10659" y="89"/>
                </a:cubicBezTo>
                <a:cubicBezTo>
                  <a:pt x="10519" y="35"/>
                  <a:pt x="10431" y="8"/>
                  <a:pt x="10347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" name="g3.png"/>
          <p:cNvPicPr>
            <a:picLocks noChangeAspect="1"/>
          </p:cNvPicPr>
          <p:nvPr/>
        </p:nvPicPr>
        <p:blipFill>
          <a:blip r:embed="rId6">
            <a:extLst/>
          </a:blip>
          <a:srcRect l="13681" t="12839" r="13012" b="12552"/>
          <a:stretch>
            <a:fillRect/>
          </a:stretch>
        </p:blipFill>
        <p:spPr>
          <a:xfrm>
            <a:off x="8718150" y="2991228"/>
            <a:ext cx="2141242" cy="2179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37" extrusionOk="0">
                <a:moveTo>
                  <a:pt x="2465" y="0"/>
                </a:moveTo>
                <a:cubicBezTo>
                  <a:pt x="1712" y="-9"/>
                  <a:pt x="1243" y="299"/>
                  <a:pt x="908" y="1027"/>
                </a:cubicBezTo>
                <a:cubicBezTo>
                  <a:pt x="634" y="1626"/>
                  <a:pt x="505" y="2308"/>
                  <a:pt x="492" y="3212"/>
                </a:cubicBezTo>
                <a:cubicBezTo>
                  <a:pt x="483" y="3899"/>
                  <a:pt x="461" y="4088"/>
                  <a:pt x="388" y="4169"/>
                </a:cubicBezTo>
                <a:cubicBezTo>
                  <a:pt x="339" y="4225"/>
                  <a:pt x="240" y="4422"/>
                  <a:pt x="168" y="4608"/>
                </a:cubicBezTo>
                <a:cubicBezTo>
                  <a:pt x="25" y="4980"/>
                  <a:pt x="-10" y="5674"/>
                  <a:pt x="100" y="5942"/>
                </a:cubicBezTo>
                <a:cubicBezTo>
                  <a:pt x="146" y="6052"/>
                  <a:pt x="138" y="6219"/>
                  <a:pt x="72" y="6589"/>
                </a:cubicBezTo>
                <a:cubicBezTo>
                  <a:pt x="18" y="6898"/>
                  <a:pt x="-6" y="7293"/>
                  <a:pt x="8" y="7624"/>
                </a:cubicBezTo>
                <a:cubicBezTo>
                  <a:pt x="30" y="8113"/>
                  <a:pt x="55" y="8210"/>
                  <a:pt x="284" y="8699"/>
                </a:cubicBezTo>
                <a:cubicBezTo>
                  <a:pt x="502" y="9163"/>
                  <a:pt x="537" y="9287"/>
                  <a:pt x="540" y="9629"/>
                </a:cubicBezTo>
                <a:cubicBezTo>
                  <a:pt x="544" y="9944"/>
                  <a:pt x="517" y="10055"/>
                  <a:pt x="420" y="10190"/>
                </a:cubicBezTo>
                <a:cubicBezTo>
                  <a:pt x="125" y="10602"/>
                  <a:pt x="-7" y="11387"/>
                  <a:pt x="56" y="12335"/>
                </a:cubicBezTo>
                <a:cubicBezTo>
                  <a:pt x="104" y="13055"/>
                  <a:pt x="129" y="13167"/>
                  <a:pt x="328" y="13645"/>
                </a:cubicBezTo>
                <a:lnTo>
                  <a:pt x="476" y="14002"/>
                </a:lnTo>
                <a:lnTo>
                  <a:pt x="296" y="14406"/>
                </a:lnTo>
                <a:cubicBezTo>
                  <a:pt x="91" y="14869"/>
                  <a:pt x="2" y="15219"/>
                  <a:pt x="0" y="15555"/>
                </a:cubicBezTo>
                <a:cubicBezTo>
                  <a:pt x="-2" y="15981"/>
                  <a:pt x="171" y="16778"/>
                  <a:pt x="324" y="17041"/>
                </a:cubicBezTo>
                <a:cubicBezTo>
                  <a:pt x="464" y="17281"/>
                  <a:pt x="471" y="17344"/>
                  <a:pt x="480" y="18144"/>
                </a:cubicBezTo>
                <a:cubicBezTo>
                  <a:pt x="490" y="18948"/>
                  <a:pt x="501" y="19014"/>
                  <a:pt x="652" y="19316"/>
                </a:cubicBezTo>
                <a:cubicBezTo>
                  <a:pt x="756" y="19523"/>
                  <a:pt x="984" y="19806"/>
                  <a:pt x="1305" y="20120"/>
                </a:cubicBezTo>
                <a:cubicBezTo>
                  <a:pt x="2021" y="20823"/>
                  <a:pt x="2378" y="20943"/>
                  <a:pt x="3073" y="20709"/>
                </a:cubicBezTo>
                <a:cubicBezTo>
                  <a:pt x="3403" y="20597"/>
                  <a:pt x="3407" y="20596"/>
                  <a:pt x="3613" y="20705"/>
                </a:cubicBezTo>
                <a:cubicBezTo>
                  <a:pt x="3727" y="20765"/>
                  <a:pt x="4135" y="20952"/>
                  <a:pt x="4521" y="21124"/>
                </a:cubicBezTo>
                <a:cubicBezTo>
                  <a:pt x="5429" y="21530"/>
                  <a:pt x="5538" y="21531"/>
                  <a:pt x="6209" y="21152"/>
                </a:cubicBezTo>
                <a:cubicBezTo>
                  <a:pt x="6780" y="20829"/>
                  <a:pt x="6829" y="20828"/>
                  <a:pt x="7530" y="21085"/>
                </a:cubicBezTo>
                <a:cubicBezTo>
                  <a:pt x="7808" y="21188"/>
                  <a:pt x="8011" y="21222"/>
                  <a:pt x="8326" y="21219"/>
                </a:cubicBezTo>
                <a:cubicBezTo>
                  <a:pt x="9021" y="21212"/>
                  <a:pt x="9379" y="21078"/>
                  <a:pt x="10194" y="20516"/>
                </a:cubicBezTo>
                <a:lnTo>
                  <a:pt x="10646" y="20207"/>
                </a:lnTo>
                <a:lnTo>
                  <a:pt x="10854" y="20293"/>
                </a:lnTo>
                <a:cubicBezTo>
                  <a:pt x="10971" y="20340"/>
                  <a:pt x="11184" y="20474"/>
                  <a:pt x="11326" y="20591"/>
                </a:cubicBezTo>
                <a:cubicBezTo>
                  <a:pt x="12025" y="21163"/>
                  <a:pt x="12873" y="21351"/>
                  <a:pt x="13879" y="21160"/>
                </a:cubicBezTo>
                <a:cubicBezTo>
                  <a:pt x="14412" y="21058"/>
                  <a:pt x="14945" y="21112"/>
                  <a:pt x="15319" y="21305"/>
                </a:cubicBezTo>
                <a:cubicBezTo>
                  <a:pt x="15480" y="21388"/>
                  <a:pt x="15676" y="21475"/>
                  <a:pt x="15755" y="21501"/>
                </a:cubicBezTo>
                <a:cubicBezTo>
                  <a:pt x="16034" y="21591"/>
                  <a:pt x="16446" y="21509"/>
                  <a:pt x="16843" y="21281"/>
                </a:cubicBezTo>
                <a:cubicBezTo>
                  <a:pt x="17052" y="21162"/>
                  <a:pt x="17455" y="20957"/>
                  <a:pt x="17739" y="20826"/>
                </a:cubicBezTo>
                <a:lnTo>
                  <a:pt x="18260" y="20587"/>
                </a:lnTo>
                <a:lnTo>
                  <a:pt x="18528" y="20705"/>
                </a:lnTo>
                <a:cubicBezTo>
                  <a:pt x="19195" y="20994"/>
                  <a:pt x="19817" y="20964"/>
                  <a:pt x="20220" y="20626"/>
                </a:cubicBezTo>
                <a:cubicBezTo>
                  <a:pt x="20350" y="20517"/>
                  <a:pt x="20575" y="20206"/>
                  <a:pt x="20760" y="19881"/>
                </a:cubicBezTo>
                <a:lnTo>
                  <a:pt x="21076" y="19324"/>
                </a:lnTo>
                <a:lnTo>
                  <a:pt x="21080" y="18422"/>
                </a:lnTo>
                <a:lnTo>
                  <a:pt x="21088" y="17520"/>
                </a:lnTo>
                <a:lnTo>
                  <a:pt x="21332" y="16818"/>
                </a:lnTo>
                <a:cubicBezTo>
                  <a:pt x="21566" y="16140"/>
                  <a:pt x="21578" y="16084"/>
                  <a:pt x="21584" y="15378"/>
                </a:cubicBezTo>
                <a:cubicBezTo>
                  <a:pt x="21590" y="14734"/>
                  <a:pt x="21573" y="14603"/>
                  <a:pt x="21452" y="14288"/>
                </a:cubicBezTo>
                <a:lnTo>
                  <a:pt x="21316" y="13927"/>
                </a:lnTo>
                <a:lnTo>
                  <a:pt x="21424" y="13637"/>
                </a:lnTo>
                <a:cubicBezTo>
                  <a:pt x="21537" y="13340"/>
                  <a:pt x="21589" y="12464"/>
                  <a:pt x="21572" y="11166"/>
                </a:cubicBezTo>
                <a:cubicBezTo>
                  <a:pt x="21565" y="10616"/>
                  <a:pt x="21437" y="10081"/>
                  <a:pt x="21240" y="9782"/>
                </a:cubicBezTo>
                <a:cubicBezTo>
                  <a:pt x="21168" y="9672"/>
                  <a:pt x="21170" y="9633"/>
                  <a:pt x="21240" y="9499"/>
                </a:cubicBezTo>
                <a:cubicBezTo>
                  <a:pt x="21478" y="9046"/>
                  <a:pt x="21554" y="8578"/>
                  <a:pt x="21564" y="7515"/>
                </a:cubicBezTo>
                <a:cubicBezTo>
                  <a:pt x="21587" y="5154"/>
                  <a:pt x="21584" y="5092"/>
                  <a:pt x="21400" y="4624"/>
                </a:cubicBezTo>
                <a:cubicBezTo>
                  <a:pt x="21308" y="4390"/>
                  <a:pt x="21196" y="4147"/>
                  <a:pt x="21152" y="4087"/>
                </a:cubicBezTo>
                <a:cubicBezTo>
                  <a:pt x="21095" y="4007"/>
                  <a:pt x="21083" y="3862"/>
                  <a:pt x="21104" y="3561"/>
                </a:cubicBezTo>
                <a:cubicBezTo>
                  <a:pt x="21144" y="2981"/>
                  <a:pt x="21078" y="2520"/>
                  <a:pt x="20872" y="1914"/>
                </a:cubicBezTo>
                <a:cubicBezTo>
                  <a:pt x="20673" y="1329"/>
                  <a:pt x="20419" y="817"/>
                  <a:pt x="20176" y="514"/>
                </a:cubicBezTo>
                <a:cubicBezTo>
                  <a:pt x="19934" y="211"/>
                  <a:pt x="19440" y="43"/>
                  <a:pt x="18920" y="86"/>
                </a:cubicBezTo>
                <a:cubicBezTo>
                  <a:pt x="18227" y="143"/>
                  <a:pt x="17810" y="402"/>
                  <a:pt x="17451" y="996"/>
                </a:cubicBezTo>
                <a:cubicBezTo>
                  <a:pt x="17399" y="1083"/>
                  <a:pt x="17355" y="1076"/>
                  <a:pt x="16963" y="898"/>
                </a:cubicBezTo>
                <a:cubicBezTo>
                  <a:pt x="16232" y="567"/>
                  <a:pt x="15871" y="571"/>
                  <a:pt x="15295" y="918"/>
                </a:cubicBezTo>
                <a:cubicBezTo>
                  <a:pt x="14894" y="1159"/>
                  <a:pt x="14723" y="1166"/>
                  <a:pt x="14135" y="973"/>
                </a:cubicBezTo>
                <a:cubicBezTo>
                  <a:pt x="13341" y="712"/>
                  <a:pt x="12423" y="760"/>
                  <a:pt x="11950" y="1090"/>
                </a:cubicBezTo>
                <a:cubicBezTo>
                  <a:pt x="11866" y="1149"/>
                  <a:pt x="11749" y="1200"/>
                  <a:pt x="11690" y="1200"/>
                </a:cubicBezTo>
                <a:cubicBezTo>
                  <a:pt x="11631" y="1200"/>
                  <a:pt x="11485" y="1262"/>
                  <a:pt x="11366" y="1341"/>
                </a:cubicBezTo>
                <a:cubicBezTo>
                  <a:pt x="11247" y="1420"/>
                  <a:pt x="11043" y="1523"/>
                  <a:pt x="10910" y="1569"/>
                </a:cubicBezTo>
                <a:cubicBezTo>
                  <a:pt x="10685" y="1647"/>
                  <a:pt x="10658" y="1647"/>
                  <a:pt x="10522" y="1541"/>
                </a:cubicBezTo>
                <a:cubicBezTo>
                  <a:pt x="10192" y="1284"/>
                  <a:pt x="9612" y="929"/>
                  <a:pt x="9370" y="835"/>
                </a:cubicBezTo>
                <a:cubicBezTo>
                  <a:pt x="9176" y="760"/>
                  <a:pt x="8992" y="740"/>
                  <a:pt x="8626" y="753"/>
                </a:cubicBezTo>
                <a:cubicBezTo>
                  <a:pt x="7317" y="800"/>
                  <a:pt x="6409" y="771"/>
                  <a:pt x="6097" y="674"/>
                </a:cubicBezTo>
                <a:cubicBezTo>
                  <a:pt x="5574" y="513"/>
                  <a:pt x="5240" y="544"/>
                  <a:pt x="4713" y="804"/>
                </a:cubicBezTo>
                <a:cubicBezTo>
                  <a:pt x="4461" y="928"/>
                  <a:pt x="4230" y="1031"/>
                  <a:pt x="4197" y="1031"/>
                </a:cubicBezTo>
                <a:cubicBezTo>
                  <a:pt x="4164" y="1031"/>
                  <a:pt x="4060" y="905"/>
                  <a:pt x="3965" y="753"/>
                </a:cubicBezTo>
                <a:cubicBezTo>
                  <a:pt x="3641" y="236"/>
                  <a:pt x="3185" y="8"/>
                  <a:pt x="24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67300" y="5461000"/>
            <a:ext cx="3238500" cy="161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97900" y="5448300"/>
            <a:ext cx="2781300" cy="1612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roup 217"/>
          <p:cNvGrpSpPr/>
          <p:nvPr/>
        </p:nvGrpSpPr>
        <p:grpSpPr>
          <a:xfrm>
            <a:off x="5181600" y="-706213"/>
            <a:ext cx="3019730" cy="7759701"/>
            <a:chOff x="0" y="0"/>
            <a:chExt cx="3019729" cy="7759700"/>
          </a:xfrm>
        </p:grpSpPr>
        <p:sp>
          <p:nvSpPr>
            <p:cNvPr id="215" name="Shape 215"/>
            <p:cNvSpPr/>
            <p:nvPr/>
          </p:nvSpPr>
          <p:spPr>
            <a:xfrm>
              <a:off x="9829" y="0"/>
              <a:ext cx="3009901" cy="775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" y="0"/>
                  </a:moveTo>
                  <a:lnTo>
                    <a:pt x="0" y="19403"/>
                  </a:lnTo>
                  <a:cubicBezTo>
                    <a:pt x="0" y="19403"/>
                    <a:pt x="1063" y="21600"/>
                    <a:pt x="10747" y="21600"/>
                  </a:cubicBezTo>
                  <a:cubicBezTo>
                    <a:pt x="20430" y="21600"/>
                    <a:pt x="21494" y="19403"/>
                    <a:pt x="21494" y="19403"/>
                  </a:cubicBezTo>
                  <a:lnTo>
                    <a:pt x="21600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CF900">
                <a:alpha val="38000"/>
              </a:srgbClr>
            </a:solidFill>
            <a:ln w="50800" cap="flat">
              <a:solidFill>
                <a:srgbClr val="00F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0" y="6103712"/>
              <a:ext cx="3009900" cy="1651001"/>
            </a:xfrm>
            <a:prstGeom prst="ellipse">
              <a:avLst/>
            </a:prstGeom>
            <a:noFill/>
            <a:ln w="50800" cap="flat">
              <a:solidFill>
                <a:srgbClr val="2DF900">
                  <a:alpha val="27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1714500" y="-711200"/>
            <a:ext cx="3019730" cy="7759700"/>
            <a:chOff x="0" y="0"/>
            <a:chExt cx="3019729" cy="7759700"/>
          </a:xfrm>
        </p:grpSpPr>
        <p:sp>
          <p:nvSpPr>
            <p:cNvPr id="218" name="Shape 218"/>
            <p:cNvSpPr/>
            <p:nvPr/>
          </p:nvSpPr>
          <p:spPr>
            <a:xfrm>
              <a:off x="9829" y="0"/>
              <a:ext cx="3009901" cy="775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" y="0"/>
                  </a:moveTo>
                  <a:lnTo>
                    <a:pt x="0" y="19403"/>
                  </a:lnTo>
                  <a:cubicBezTo>
                    <a:pt x="0" y="19403"/>
                    <a:pt x="1063" y="21600"/>
                    <a:pt x="10747" y="21600"/>
                  </a:cubicBezTo>
                  <a:cubicBezTo>
                    <a:pt x="20430" y="21600"/>
                    <a:pt x="21494" y="19403"/>
                    <a:pt x="21494" y="19403"/>
                  </a:cubicBezTo>
                  <a:lnTo>
                    <a:pt x="21600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CF900">
                <a:alpha val="38000"/>
              </a:srgbClr>
            </a:solidFill>
            <a:ln w="50800" cap="flat">
              <a:solidFill>
                <a:srgbClr val="00F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0" y="6103712"/>
              <a:ext cx="3009900" cy="1651001"/>
            </a:xfrm>
            <a:prstGeom prst="ellipse">
              <a:avLst/>
            </a:prstGeom>
            <a:noFill/>
            <a:ln w="50800" cap="flat">
              <a:solidFill>
                <a:srgbClr val="2DF900">
                  <a:alpha val="27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8547100" y="-711200"/>
            <a:ext cx="2819400" cy="7759700"/>
            <a:chOff x="0" y="0"/>
            <a:chExt cx="2819399" cy="7759700"/>
          </a:xfrm>
        </p:grpSpPr>
        <p:sp>
          <p:nvSpPr>
            <p:cNvPr id="221" name="Shape 221"/>
            <p:cNvSpPr/>
            <p:nvPr/>
          </p:nvSpPr>
          <p:spPr>
            <a:xfrm>
              <a:off x="9176" y="0"/>
              <a:ext cx="2810224" cy="775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" y="0"/>
                  </a:moveTo>
                  <a:lnTo>
                    <a:pt x="0" y="19403"/>
                  </a:lnTo>
                  <a:cubicBezTo>
                    <a:pt x="0" y="19403"/>
                    <a:pt x="1063" y="21600"/>
                    <a:pt x="10747" y="21600"/>
                  </a:cubicBezTo>
                  <a:cubicBezTo>
                    <a:pt x="20430" y="21600"/>
                    <a:pt x="21494" y="19403"/>
                    <a:pt x="21494" y="19403"/>
                  </a:cubicBezTo>
                  <a:lnTo>
                    <a:pt x="21600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CF900">
                <a:alpha val="38000"/>
              </a:srgbClr>
            </a:solidFill>
            <a:ln w="50800" cap="flat">
              <a:solidFill>
                <a:srgbClr val="00F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0" y="6103712"/>
              <a:ext cx="2810223" cy="1651001"/>
            </a:xfrm>
            <a:prstGeom prst="ellipse">
              <a:avLst/>
            </a:prstGeom>
            <a:noFill/>
            <a:ln w="50800" cap="flat">
              <a:solidFill>
                <a:srgbClr val="2DF900">
                  <a:alpha val="27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224" name="Shape 224"/>
          <p:cNvSpPr/>
          <p:nvPr/>
        </p:nvSpPr>
        <p:spPr>
          <a:xfrm>
            <a:off x="293222" y="704850"/>
            <a:ext cx="124206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When we shoot the molecules with an electron beam, the orientation of the particles leaves a unique “shadow”</a:t>
            </a:r>
          </a:p>
        </p:txBody>
      </p:sp>
      <p:sp>
        <p:nvSpPr>
          <p:cNvPr id="225" name="Shape 225"/>
          <p:cNvSpPr/>
          <p:nvPr/>
        </p:nvSpPr>
        <p:spPr>
          <a:xfrm>
            <a:off x="165100" y="7962900"/>
            <a:ext cx="126619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These “shadows” contain all the 3-dimensional information of the molecule, compressed into a 2D image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6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1" dur="5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xit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23" dur="5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xit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35" dur="5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3" animBg="1" advAuto="0"/>
      <p:bldP spid="213" grpId="6" animBg="1" advAuto="0"/>
      <p:bldP spid="214" grpId="9" animBg="1" advAuto="0"/>
      <p:bldP spid="217" grpId="4" animBg="1" advAuto="0"/>
      <p:bldP spid="217" grpId="5" animBg="1" advAuto="0"/>
      <p:bldP spid="220" grpId="1" animBg="1" advAuto="0"/>
      <p:bldP spid="220" grpId="2" animBg="1" advAuto="0"/>
      <p:bldP spid="223" grpId="7" animBg="1" advAuto="0"/>
      <p:bldP spid="223" grpId="8" animBg="1" advAuto="0"/>
      <p:bldP spid="225" grpId="1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roelMicrograp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2160122" y="171450"/>
            <a:ext cx="8686801" cy="13462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This is an example of an image we collect using the electron microscope</a:t>
            </a:r>
          </a:p>
        </p:txBody>
      </p:sp>
      <p:sp>
        <p:nvSpPr>
          <p:cNvPr id="229" name="Shape 229"/>
          <p:cNvSpPr/>
          <p:nvPr/>
        </p:nvSpPr>
        <p:spPr>
          <a:xfrm>
            <a:off x="1689100" y="7988300"/>
            <a:ext cx="9613900" cy="13462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We can see the molecules as they are trapped in the ice, in different orientations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5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roelMicrograp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6261100" y="48006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7581900" y="39878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8763000" y="32639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6616700" y="25908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6223000" y="31623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5308600" y="14478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4191000" y="23622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4648200" y="36957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3429000" y="36576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8636000" y="49403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9702800" y="67310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7175500" y="65659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4826000" y="70104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2870200" y="46990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9258300" y="11684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8331200" y="78486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2286000" y="1892300"/>
            <a:ext cx="698500" cy="698500"/>
          </a:xfrm>
          <a:prstGeom prst="ellipse">
            <a:avLst/>
          </a:prstGeom>
          <a:ln w="38100">
            <a:solidFill>
              <a:srgbClr val="FFF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636122" y="-69850"/>
            <a:ext cx="11734801" cy="13462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Even though the image is noisy, we can see that some of the particles are trapped in the same orientation</a:t>
            </a:r>
          </a:p>
        </p:txBody>
      </p:sp>
      <p:sp>
        <p:nvSpPr>
          <p:cNvPr id="250" name="Shape 250"/>
          <p:cNvSpPr/>
          <p:nvPr/>
        </p:nvSpPr>
        <p:spPr>
          <a:xfrm>
            <a:off x="825500" y="7823200"/>
            <a:ext cx="7442200" cy="13462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We can select these molecules and cut them out of the image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5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16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23" presetClass="entr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3" presetClass="entr" presetSubtype="16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3" presetClass="entr" presetSubtype="16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23" presetClass="entr" presetSubtype="16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23" presetClass="entr" presetSubtype="16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84" presetID="23" presetClass="entr" presetSubtype="16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23" presetClass="entr" presetSubtype="16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2" animBg="1" advAuto="0"/>
      <p:bldP spid="233" grpId="3" animBg="1" advAuto="0"/>
      <p:bldP spid="234" grpId="4" animBg="1" advAuto="0"/>
      <p:bldP spid="235" grpId="5" animBg="1" advAuto="0"/>
      <p:bldP spid="236" grpId="6" animBg="1" advAuto="0"/>
      <p:bldP spid="237" grpId="7" animBg="1" advAuto="0"/>
      <p:bldP spid="238" grpId="8" animBg="1" advAuto="0"/>
      <p:bldP spid="239" grpId="9" animBg="1" advAuto="0"/>
      <p:bldP spid="240" grpId="10" animBg="1" advAuto="0"/>
      <p:bldP spid="241" grpId="11" animBg="1" advAuto="0"/>
      <p:bldP spid="242" grpId="12" animBg="1" advAuto="0"/>
      <p:bldP spid="243" grpId="13" animBg="1" advAuto="0"/>
      <p:bldP spid="244" grpId="14" animBg="1" advAuto="0"/>
      <p:bldP spid="245" grpId="15" animBg="1" advAuto="0"/>
      <p:bldP spid="246" grpId="16" animBg="1" advAuto="0"/>
      <p:bldP spid="247" grpId="17" animBg="1" advAuto="0"/>
      <p:bldP spid="248" grpId="18" animBg="1" advAuto="0"/>
      <p:bldP spid="250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" y="7620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4300" y="7620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4700" y="7620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5100" y="7620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75900" y="7620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3900" y="26924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54300" y="26924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84700" y="26924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15100" y="26924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ropped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445500" y="26924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ropped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375900" y="26924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dropped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23900" y="46228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ropped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654300" y="46228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dropped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84700" y="46228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dropped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515100" y="46228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droppedImag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445500" y="46228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droppedImage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375900" y="46228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droppedImage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23900" y="65532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droppedImage.pd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654300" y="65532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droppedImage.pd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584700" y="65532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roppedImage.pdf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6502400" y="65532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df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8445500" y="65532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0375900" y="65532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dropped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8445500" y="7620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dropped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5549900" y="3657600"/>
            <a:ext cx="1905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dropped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4597400" y="2705100"/>
            <a:ext cx="3810000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1114356" y="0"/>
            <a:ext cx="1076563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 contrast of the cut-out molecules is inverted</a:t>
            </a:r>
          </a:p>
        </p:txBody>
      </p:sp>
      <p:sp>
        <p:nvSpPr>
          <p:cNvPr id="279" name="Shape 279"/>
          <p:cNvSpPr/>
          <p:nvPr/>
        </p:nvSpPr>
        <p:spPr>
          <a:xfrm>
            <a:off x="1242615" y="8502650"/>
            <a:ext cx="1051560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7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Although the raw data is noisy, we can rotate them so that all the molecules are in the same orientation</a:t>
            </a:r>
          </a:p>
        </p:txBody>
      </p:sp>
      <p:sp>
        <p:nvSpPr>
          <p:cNvPr id="280" name="Shape 280"/>
          <p:cNvSpPr/>
          <p:nvPr/>
        </p:nvSpPr>
        <p:spPr>
          <a:xfrm>
            <a:off x="917326" y="8737600"/>
            <a:ext cx="11159692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These “aligned” molecules are then added together</a:t>
            </a:r>
          </a:p>
        </p:txBody>
      </p:sp>
      <p:sp>
        <p:nvSpPr>
          <p:cNvPr id="281" name="Shape 281"/>
          <p:cNvSpPr/>
          <p:nvPr/>
        </p:nvSpPr>
        <p:spPr>
          <a:xfrm>
            <a:off x="1499722" y="1289050"/>
            <a:ext cx="100076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This summed image provides a more detailed view of the molecule in this orientation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-9000000">
                                      <p:cBhvr>
                                        <p:cTn id="10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1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300000">
                                      <p:cBhvr>
                                        <p:cTn id="22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2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7500000">
                                      <p:cBhvr>
                                        <p:cTn id="31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34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3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0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Rot by="5700000">
                                      <p:cBhvr>
                                        <p:cTn id="4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600000">
                                      <p:cBhvr>
                                        <p:cTn id="46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49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3906 0.037760" pathEditMode="relative">
                                      <p:cBhvr>
                                        <p:cTn id="5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Rot by="5100000">
                                      <p:cBhvr>
                                        <p:cTn id="55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58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1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6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6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70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300000">
                                      <p:cBhvr>
                                        <p:cTn id="7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300000">
                                      <p:cBhvr>
                                        <p:cTn id="76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500000">
                                      <p:cBhvr>
                                        <p:cTn id="7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Rot by="8700000">
                                      <p:cBhvr>
                                        <p:cTn id="8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xit" fill="hold" grpId="27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5" dur="1000" fill="hold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-1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000 0.000000 L 0.371094 0.296875" pathEditMode="relative">
                                      <p:cBhvr>
                                        <p:cTn id="9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2656 0.296875" pathEditMode="relative">
                                      <p:cBhvr>
                                        <p:cTn id="9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74218 0.296875" pathEditMode="relative">
                                      <p:cBhvr>
                                        <p:cTn id="9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74219 0.296875" pathEditMode="relative">
                                      <p:cBhvr>
                                        <p:cTn id="102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2656 0.296875" pathEditMode="relative">
                                      <p:cBhvr>
                                        <p:cTn id="105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71094 0.296875" pathEditMode="relative">
                                      <p:cBhvr>
                                        <p:cTn id="10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71094 0.098958" pathEditMode="relative">
                                      <p:cBhvr>
                                        <p:cTn id="111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2656 0.098958" pathEditMode="relative">
                                      <p:cBhvr>
                                        <p:cTn id="11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74219 0.098958" pathEditMode="relative">
                                      <p:cBhvr>
                                        <p:cTn id="11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74219 0.098958" pathEditMode="relative">
                                      <p:cBhvr>
                                        <p:cTn id="12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2656 0.098958" pathEditMode="relative">
                                      <p:cBhvr>
                                        <p:cTn id="123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71094 0.098958" pathEditMode="relative">
                                      <p:cBhvr>
                                        <p:cTn id="12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71094 -0.098958" pathEditMode="relative">
                                      <p:cBhvr>
                                        <p:cTn id="129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06 0.037760 L 0.222656 -0.098958" pathEditMode="relative">
                                      <p:cBhvr>
                                        <p:cTn id="13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74219 -0.098958" pathEditMode="relative">
                                      <p:cBhvr>
                                        <p:cTn id="135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74219 -0.098958" pathEditMode="relative">
                                      <p:cBhvr>
                                        <p:cTn id="138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2656 -0.098958" pathEditMode="relative">
                                      <p:cBhvr>
                                        <p:cTn id="141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71094 -0.098958" pathEditMode="relative">
                                      <p:cBhvr>
                                        <p:cTn id="14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71094 -0.296875" pathEditMode="relative">
                                      <p:cBhvr>
                                        <p:cTn id="14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2656 -0.296875" pathEditMode="relative">
                                      <p:cBhvr>
                                        <p:cTn id="150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74219 -0.296875" pathEditMode="relative">
                                      <p:cBhvr>
                                        <p:cTn id="153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73242 -0.296875" pathEditMode="relative">
                                      <p:cBhvr>
                                        <p:cTn id="156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2656 -0.296875" pathEditMode="relative">
                                      <p:cBhvr>
                                        <p:cTn id="15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71094 -0.296875" pathEditMode="relative">
                                      <p:cBhvr>
                                        <p:cTn id="162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9" presetClass="entr" fill="hold" grpId="5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mph" presetSubtype="0" accel="50000" decel="50000" fill="hold" grpId="5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00" fill="hold"/>
                                        <p:tgtEl>
                                          <p:spTgt spid="27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9" presetClass="entr" fill="hold" grpId="5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9" presetClass="exit" fill="hold" grpId="5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6" dur="1000" fill="hold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9" presetClass="exit" fill="hold" grpId="5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0" dur="1000" fill="hold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9" presetClass="entr" fill="hold" grpId="5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2" animBg="1" advAuto="0"/>
      <p:bldP spid="253" grpId="3" animBg="1" advAuto="0"/>
      <p:bldP spid="254" grpId="4" animBg="1" advAuto="0"/>
      <p:bldP spid="255" grpId="5" animBg="1" advAuto="0"/>
      <p:bldP spid="256" grpId="7" animBg="1" advAuto="0"/>
      <p:bldP spid="257" grpId="8" animBg="1" advAuto="0"/>
      <p:bldP spid="258" grpId="9" animBg="1" advAuto="0"/>
      <p:bldP spid="259" grpId="10" animBg="1" advAuto="0"/>
      <p:bldP spid="260" grpId="11" animBg="1" advAuto="0"/>
      <p:bldP spid="261" grpId="12" animBg="1" advAuto="0"/>
      <p:bldP spid="262" grpId="13" animBg="1" advAuto="0"/>
      <p:bldP spid="263" grpId="14" animBg="1" advAuto="0"/>
      <p:bldP spid="264" grpId="15" animBg="1" advAuto="0"/>
      <p:bldP spid="265" grpId="17" animBg="1" advAuto="0"/>
      <p:bldP spid="266" grpId="18" animBg="1" advAuto="0"/>
      <p:bldP spid="267" grpId="19" animBg="1" advAuto="0"/>
      <p:bldP spid="268" grpId="20" animBg="1" advAuto="0"/>
      <p:bldP spid="269" grpId="21" animBg="1" advAuto="0"/>
      <p:bldP spid="270" grpId="22" animBg="1" advAuto="0"/>
      <p:bldP spid="271" grpId="23" animBg="1" advAuto="0"/>
      <p:bldP spid="272" grpId="24" animBg="1" advAuto="0"/>
      <p:bldP spid="273" grpId="25" animBg="1" advAuto="0"/>
      <p:bldP spid="274" grpId="26" animBg="1" advAuto="0"/>
      <p:bldP spid="275" grpId="6" animBg="1" advAuto="0"/>
      <p:bldP spid="276" grpId="53" animBg="1" advAuto="0"/>
      <p:bldP spid="276" grpId="54" animBg="1" advAuto="0"/>
      <p:bldP spid="277" grpId="55" animBg="1" advAuto="0"/>
      <p:bldP spid="278" grpId="56" animBg="1" advAuto="0"/>
      <p:bldP spid="279" grpId="1" animBg="1" advAuto="0"/>
      <p:bldP spid="279" grpId="27" animBg="1" advAuto="0"/>
      <p:bldP spid="280" grpId="28" animBg="1" advAuto="0"/>
      <p:bldP spid="280" grpId="57" animBg="1" advAuto="0"/>
      <p:bldP spid="281" grpId="58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8600" y="18796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1800" y="18796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5000" y="18796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05200" y="38862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1800" y="38862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18400" y="38862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525000" y="38862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05200" y="58928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11800" y="58928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dropped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518400" y="58928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dropped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05200" y="18796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dropped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518400" y="18796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dropped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98600" y="38862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ropped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98600" y="58928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ropped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25000" y="5892800"/>
            <a:ext cx="19812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oel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772400" y="5067300"/>
            <a:ext cx="2438400" cy="182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dropped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25000" y="5892800"/>
            <a:ext cx="1981200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1829922" y="184150"/>
            <a:ext cx="93345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We perform this same process for the different orientations of the molecule</a:t>
            </a:r>
          </a:p>
        </p:txBody>
      </p:sp>
      <p:sp>
        <p:nvSpPr>
          <p:cNvPr id="301" name="Shape 301"/>
          <p:cNvSpPr/>
          <p:nvPr/>
        </p:nvSpPr>
        <p:spPr>
          <a:xfrm>
            <a:off x="1828800" y="190500"/>
            <a:ext cx="93345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Then we gather all these views and combine them computationally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08594 0.205729" pathEditMode="relative">
                                      <p:cBhvr>
                                        <p:cTn id="20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4297 0.205729" pathEditMode="relative">
                                      <p:cBhvr>
                                        <p:cTn id="23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205729" pathEditMode="relative">
                                      <p:cBhvr>
                                        <p:cTn id="26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4297 0.205729" pathEditMode="relative">
                                      <p:cBhvr>
                                        <p:cTn id="2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08594 0.205729" pathEditMode="relative">
                                      <p:cBhvr>
                                        <p:cTn id="32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08594 0.000000" pathEditMode="relative">
                                      <p:cBhvr>
                                        <p:cTn id="35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4297 0.000000" pathEditMode="relative">
                                      <p:cBhvr>
                                        <p:cTn id="38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4297 0.000000" pathEditMode="relative">
                                      <p:cBhvr>
                                        <p:cTn id="41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08594 0.000000" pathEditMode="relative">
                                      <p:cBhvr>
                                        <p:cTn id="4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08594 -0.205729" pathEditMode="relative">
                                      <p:cBhvr>
                                        <p:cTn id="4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4297 -0.205729" pathEditMode="relative">
                                      <p:cBhvr>
                                        <p:cTn id="5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05729" pathEditMode="relative">
                                      <p:cBhvr>
                                        <p:cTn id="53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4297 -0.205729" pathEditMode="relative">
                                      <p:cBhvr>
                                        <p:cTn id="56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08594 -0.205729" pathEditMode="relative">
                                      <p:cBhvr>
                                        <p:cTn id="59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63" dur="indefinite" fill="hold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67" dur="indefinite" fill="hold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1" dur="indefinite" fill="hold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5" dur="indefinite" fill="hold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9" dur="indefinite" fill="hold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83" dur="indefinite" fill="hold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87" dur="indefinite" fill="hold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91" dur="indefinite" fill="hold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95" dur="indefinite" fill="hold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99" dur="indefinite" fill="hold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03" dur="indefinite" fill="hold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mph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07" dur="indefinite" fill="hold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1" dur="indefinite" fill="hold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5" dur="indefinite" fill="hold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mph" fill="hold" grpId="3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9" dur="indefinite" fill="hold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9" presetClass="exit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6" dur="1000" fill="hold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9" presetClass="exit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0" dur="1000" fill="hold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9" presetClass="exit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4" dur="1000" fill="hold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9" presetClass="exit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8" dur="1000" fill="hold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9" presetClass="exit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42" dur="1000" fill="hold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9" presetClass="exit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46" dur="1000" fill="hold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9" presetClass="exit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0" dur="1000" fill="hold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9" presetClass="exit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4" dur="1000" fill="hold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xit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8" dur="1000" fill="hold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1" presetID="9" presetClass="exit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2" dur="1000" fill="hold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9" presetClass="exit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6" dur="1000" fill="hold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9" presetID="9" presetClass="exit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0" dur="1000" fill="hold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9" presetClass="exit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4" dur="1000" fill="hold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7" presetID="9" presetClass="exit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8" dur="1000" fill="hold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1" presetID="9" presetClass="exit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2" dur="1000" fill="hold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19" animBg="1" advAuto="0"/>
      <p:bldP spid="283" grpId="35" animBg="1" advAuto="0"/>
      <p:bldP spid="284" grpId="20" animBg="1" advAuto="0"/>
      <p:bldP spid="284" grpId="36" animBg="1" advAuto="0"/>
      <p:bldP spid="285" grpId="21" animBg="1" advAuto="0"/>
      <p:bldP spid="285" grpId="37" animBg="1" advAuto="0"/>
      <p:bldP spid="286" grpId="22" animBg="1" advAuto="0"/>
      <p:bldP spid="286" grpId="38" animBg="1" advAuto="0"/>
      <p:bldP spid="287" grpId="23" animBg="1" advAuto="0"/>
      <p:bldP spid="287" grpId="39" animBg="1" advAuto="0"/>
      <p:bldP spid="288" grpId="24" animBg="1" advAuto="0"/>
      <p:bldP spid="288" grpId="40" animBg="1" advAuto="0"/>
      <p:bldP spid="289" grpId="25" animBg="1" advAuto="0"/>
      <p:bldP spid="289" grpId="41" animBg="1" advAuto="0"/>
      <p:bldP spid="290" grpId="26" animBg="1" advAuto="0"/>
      <p:bldP spid="290" grpId="42" animBg="1" advAuto="0"/>
      <p:bldP spid="291" grpId="27" animBg="1" advAuto="0"/>
      <p:bldP spid="291" grpId="43" animBg="1" advAuto="0"/>
      <p:bldP spid="292" grpId="28" animBg="1" advAuto="0"/>
      <p:bldP spid="292" grpId="44" animBg="1" advAuto="0"/>
      <p:bldP spid="293" grpId="29" animBg="1" advAuto="0"/>
      <p:bldP spid="293" grpId="45" animBg="1" advAuto="0"/>
      <p:bldP spid="294" grpId="30" animBg="1" advAuto="0"/>
      <p:bldP spid="294" grpId="46" animBg="1" advAuto="0"/>
      <p:bldP spid="295" grpId="31" animBg="1" advAuto="0"/>
      <p:bldP spid="295" grpId="47" animBg="1" advAuto="0"/>
      <p:bldP spid="296" grpId="32" animBg="1" advAuto="0"/>
      <p:bldP spid="296" grpId="48" animBg="1" advAuto="0"/>
      <p:bldP spid="297" grpId="3" animBg="1" advAuto="0"/>
      <p:bldP spid="297" grpId="33" animBg="1" advAuto="0"/>
      <p:bldP spid="297" grpId="49" animBg="1" advAuto="0"/>
      <p:bldP spid="298" grpId="34" animBg="1" advAuto="0"/>
      <p:bldP spid="299" grpId="4" animBg="1" advAuto="0"/>
      <p:bldP spid="300" grpId="1" animBg="1" advAuto="0"/>
      <p:bldP spid="301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ro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1828800" y="190500"/>
            <a:ext cx="93345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Then we gather all these views and combine them computationally</a:t>
            </a:r>
          </a:p>
        </p:txBody>
      </p:sp>
      <p:sp>
        <p:nvSpPr>
          <p:cNvPr id="305" name="Shape 305"/>
          <p:cNvSpPr/>
          <p:nvPr/>
        </p:nvSpPr>
        <p:spPr>
          <a:xfrm>
            <a:off x="2679700" y="8153400"/>
            <a:ext cx="76454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This provides us with a 3D reconstruction of our molecule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roel_zoom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roel_closeup_ribb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99622" y="2101850"/>
            <a:ext cx="5651501" cy="25908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Zooming in, we can see structural features that tell us how the molecule functions in the cell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33"/>
                            </p:stCondLst>
                            <p:childTnLst>
                              <p:par>
                                <p:cTn id="8" presetID="9" presetClass="entr" fill="hold" grpId="2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07"/>
                </p:tgtEl>
              </p:cMediaNode>
            </p:video>
          </p:childTnLst>
        </p:cTn>
      </p:par>
    </p:tnLst>
    <p:bldLst>
      <p:bldP spid="308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76900" y="2539331"/>
            <a:ext cx="1651001" cy="467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roelInSolution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308600" y="1549400"/>
            <a:ext cx="6096000" cy="4572000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2603500" y="4711700"/>
            <a:ext cx="127000" cy="139700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2597990" y="4839685"/>
            <a:ext cx="2695442" cy="1266187"/>
          </a:xfrm>
          <a:prstGeom prst="line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2" name="Shape 152"/>
          <p:cNvSpPr/>
          <p:nvPr/>
        </p:nvSpPr>
        <p:spPr>
          <a:xfrm flipV="1">
            <a:off x="2612836" y="1575763"/>
            <a:ext cx="2680598" cy="3130312"/>
          </a:xfrm>
          <a:prstGeom prst="line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3177896" y="793750"/>
            <a:ext cx="6638553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This plastic tube contains our</a:t>
            </a:r>
          </a:p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molecular sample of interest</a:t>
            </a:r>
          </a:p>
        </p:txBody>
      </p:sp>
      <p:sp>
        <p:nvSpPr>
          <p:cNvPr id="154" name="Shape 154"/>
          <p:cNvSpPr/>
          <p:nvPr/>
        </p:nvSpPr>
        <p:spPr>
          <a:xfrm>
            <a:off x="831899" y="6534150"/>
            <a:ext cx="11330547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Inside the tube, the nanoparticles are freely mobile.</a:t>
            </a:r>
          </a:p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The sample must be frozen in order to image it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7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000 0.000000 L -0.310547 -0.147067" pathEditMode="relative">
                                      <p:cBhvr>
                                        <p:cTn id="6" dur="1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9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33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33"/>
                            </p:stCondLst>
                            <p:childTnLst>
                              <p:par>
                                <p:cTn id="31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video>
          </p:childTnLst>
        </p:cTn>
      </p:par>
    </p:tnLst>
    <p:bldLst>
      <p:bldP spid="149" grpId="6" animBg="1" advAuto="0"/>
      <p:bldP spid="150" grpId="3" animBg="1" advAuto="0"/>
      <p:bldP spid="151" grpId="4" animBg="1" advAuto="0"/>
      <p:bldP spid="152" grpId="5" animBg="1" advAuto="0"/>
      <p:bldP spid="153" grpId="2" animBg="1" advAuto="0"/>
      <p:bldP spid="154" grpId="8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545035"/>
            <a:ext cx="9119616" cy="742336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2443787" y="4289805"/>
            <a:ext cx="128183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3mm</a:t>
            </a:r>
          </a:p>
        </p:txBody>
      </p:sp>
      <p:sp>
        <p:nvSpPr>
          <p:cNvPr id="158" name="Shape 158"/>
          <p:cNvSpPr/>
          <p:nvPr/>
        </p:nvSpPr>
        <p:spPr>
          <a:xfrm flipH="1">
            <a:off x="3771900" y="3822700"/>
            <a:ext cx="682753" cy="731521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3369456" y="133350"/>
            <a:ext cx="6255433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A tiny drop of the sample is</a:t>
            </a:r>
          </a:p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placed onto a copper grid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6382108" y="2537205"/>
            <a:ext cx="5520991" cy="749301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3 microliters of sample</a:t>
            </a:r>
          </a:p>
        </p:txBody>
      </p:sp>
      <p:sp>
        <p:nvSpPr>
          <p:cNvPr id="163" name="Shape 163"/>
          <p:cNvSpPr/>
          <p:nvPr/>
        </p:nvSpPr>
        <p:spPr>
          <a:xfrm flipV="1">
            <a:off x="6938433" y="3306233"/>
            <a:ext cx="1083735" cy="660401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triangle"/>
          </a:ln>
          <a:effectLst>
            <a:outerShdw blurRad="76200" dist="25400" dir="27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4502230" y="5283200"/>
            <a:ext cx="3982902" cy="7493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side-view of grid</a:t>
            </a:r>
          </a:p>
        </p:txBody>
      </p:sp>
      <p:sp>
        <p:nvSpPr>
          <p:cNvPr id="165" name="Shape 165"/>
          <p:cNvSpPr/>
          <p:nvPr/>
        </p:nvSpPr>
        <p:spPr>
          <a:xfrm>
            <a:off x="3369456" y="133350"/>
            <a:ext cx="6255433" cy="13462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A tiny drop of the sample is</a:t>
            </a:r>
          </a:p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placed onto a copper grid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21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925" y="1168400"/>
            <a:ext cx="5724525" cy="763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7200" y="1164166"/>
            <a:ext cx="5727700" cy="7636935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2768600" y="4495800"/>
            <a:ext cx="838200" cy="119380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200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 flipV="1">
            <a:off x="2790984" y="1143113"/>
            <a:ext cx="3993484" cy="3340278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2761293" y="5700734"/>
            <a:ext cx="4038022" cy="3102744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2" name="Shape 172"/>
          <p:cNvSpPr/>
          <p:nvPr/>
        </p:nvSpPr>
        <p:spPr>
          <a:xfrm flipV="1">
            <a:off x="3741073" y="5017820"/>
            <a:ext cx="3251234" cy="14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158289" y="149605"/>
            <a:ext cx="1268542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 sample is loaded into a machine called a Vitrobot</a:t>
            </a:r>
          </a:p>
        </p:txBody>
      </p:sp>
      <p:sp>
        <p:nvSpPr>
          <p:cNvPr id="174" name="Shape 174"/>
          <p:cNvSpPr/>
          <p:nvPr/>
        </p:nvSpPr>
        <p:spPr>
          <a:xfrm>
            <a:off x="6782283" y="1168400"/>
            <a:ext cx="5782247" cy="1117600"/>
          </a:xfrm>
          <a:prstGeom prst="rect">
            <a:avLst/>
          </a:prstGeom>
          <a:ln w="12700">
            <a:miter lim="400000"/>
          </a:ln>
          <a:effectLst>
            <a:outerShdw blurRad="762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There are two blotting papers</a:t>
            </a:r>
          </a:p>
          <a:p>
            <a: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on either side of the sample</a:t>
            </a:r>
          </a:p>
        </p:txBody>
      </p:sp>
      <p:pic>
        <p:nvPicPr>
          <p:cNvPr id="175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7200" y="1164166"/>
            <a:ext cx="5727700" cy="763693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7091536" y="7689850"/>
            <a:ext cx="5162749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They close on the grid and</a:t>
            </a:r>
          </a:p>
          <a:p>
            <a: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leave a very thin layer of</a:t>
            </a:r>
          </a:p>
          <a:p>
            <a: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molecules in solution</a:t>
            </a:r>
          </a:p>
        </p:txBody>
      </p:sp>
      <p:sp>
        <p:nvSpPr>
          <p:cNvPr id="177" name="Shape 177"/>
          <p:cNvSpPr/>
          <p:nvPr/>
        </p:nvSpPr>
        <p:spPr>
          <a:xfrm>
            <a:off x="6998741" y="4076700"/>
            <a:ext cx="4946403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584200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this chamber maintains</a:t>
            </a:r>
          </a:p>
          <a:p>
            <a:pPr algn="ctr" defTabSz="584200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100% humidity and a</a:t>
            </a:r>
          </a:p>
          <a:p>
            <a:pPr algn="ctr" defTabSz="584200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temperature of 4ºC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6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1000" fill="hold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4" animBg="1" advAuto="0"/>
      <p:bldP spid="169" grpId="3" animBg="1" advAuto="0"/>
      <p:bldP spid="170" grpId="5" animBg="1" advAuto="0"/>
      <p:bldP spid="171" grpId="6" animBg="1" advAuto="0"/>
      <p:bldP spid="172" grpId="2" animBg="1" advAuto="0"/>
      <p:bldP spid="172" grpId="8" animBg="1" advAuto="0"/>
      <p:bldP spid="174" grpId="9" animBg="1" advAuto="0"/>
      <p:bldP spid="175" grpId="10" animBg="1" advAuto="0"/>
      <p:bldP spid="176" grpId="11" animBg="1" advAuto="0"/>
      <p:bldP spid="177" grpId="1" animBg="1" advAuto="0"/>
      <p:bldP spid="177" grpId="7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6873502" y="2616200"/>
            <a:ext cx="286008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000">
                <a:solidFill>
                  <a:srgbClr val="FFFFFF"/>
                </a:solidFill>
                <a:effectLst>
                  <a:outerShdw blurRad="38100" dist="16933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Liquid Ethane</a:t>
            </a:r>
          </a:p>
        </p:txBody>
      </p:sp>
      <p:sp>
        <p:nvSpPr>
          <p:cNvPr id="181" name="Shape 181"/>
          <p:cNvSpPr/>
          <p:nvPr/>
        </p:nvSpPr>
        <p:spPr>
          <a:xfrm flipV="1">
            <a:off x="7213600" y="3335866"/>
            <a:ext cx="660400" cy="1303868"/>
          </a:xfrm>
          <a:prstGeom prst="line">
            <a:avLst/>
          </a:prstGeom>
          <a:ln w="114300">
            <a:solidFill>
              <a:srgbClr val="FFFFFF"/>
            </a:solidFill>
            <a:miter lim="400000"/>
            <a:headEnd type="stealth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540295" y="1244600"/>
            <a:ext cx="3328889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000">
                <a:solidFill>
                  <a:srgbClr val="FFFFFF"/>
                </a:solidFill>
                <a:effectLst>
                  <a:outerShdw blurRad="38100" dist="16933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Liquid Nitrogen</a:t>
            </a:r>
          </a:p>
        </p:txBody>
      </p:sp>
      <p:sp>
        <p:nvSpPr>
          <p:cNvPr id="183" name="Shape 183"/>
          <p:cNvSpPr/>
          <p:nvPr/>
        </p:nvSpPr>
        <p:spPr>
          <a:xfrm flipH="1" flipV="1">
            <a:off x="2273300" y="1993900"/>
            <a:ext cx="241301" cy="1634067"/>
          </a:xfrm>
          <a:prstGeom prst="line">
            <a:avLst/>
          </a:prstGeom>
          <a:ln w="114300">
            <a:solidFill>
              <a:srgbClr val="FFFFFF"/>
            </a:solidFill>
            <a:miter lim="400000"/>
            <a:headEnd type="stealth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336004" y="31750"/>
            <a:ext cx="1232480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 sample is then quickly plunged into liquid ethane</a:t>
            </a:r>
          </a:p>
        </p:txBody>
      </p:sp>
      <p:sp>
        <p:nvSpPr>
          <p:cNvPr id="185" name="Shape 185"/>
          <p:cNvSpPr/>
          <p:nvPr/>
        </p:nvSpPr>
        <p:spPr>
          <a:xfrm>
            <a:off x="930002" y="7054850"/>
            <a:ext cx="11137901" cy="1498600"/>
          </a:xfrm>
          <a:prstGeom prst="rect">
            <a:avLst/>
          </a:prstGeom>
          <a:ln w="12700">
            <a:miter lim="400000"/>
          </a:ln>
          <a:effectLst>
            <a:outerShdw blurRad="127000"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49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 sample freezes so fast that ice crystals can’t form - this is called “vitreous” ice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5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roel_in_i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72200"/>
            <a:ext cx="13004800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roelInSolution-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454400" y="850897"/>
            <a:ext cx="6096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 flipV="1">
            <a:off x="6502400" y="5522586"/>
            <a:ext cx="0" cy="992514"/>
          </a:xfrm>
          <a:prstGeom prst="line">
            <a:avLst/>
          </a:prstGeom>
          <a:ln w="152400">
            <a:solidFill>
              <a:srgbClr val="FFFF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321897" y="31750"/>
            <a:ext cx="10353019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That is how we go from sample in solution...</a:t>
            </a:r>
          </a:p>
        </p:txBody>
      </p:sp>
      <p:sp>
        <p:nvSpPr>
          <p:cNvPr id="191" name="Shape 191"/>
          <p:cNvSpPr/>
          <p:nvPr/>
        </p:nvSpPr>
        <p:spPr>
          <a:xfrm>
            <a:off x="2748489" y="8610600"/>
            <a:ext cx="748993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...to molecules frozen in thin ice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33"/>
                            </p:stCondLst>
                            <p:childTnLst>
                              <p:par>
                                <p:cTn id="8" presetID="22" presetClass="entr" presetSubtype="1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33"/>
                            </p:stCondLst>
                            <p:childTnLst>
                              <p:par>
                                <p:cTn id="12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33"/>
                            </p:stCondLst>
                            <p:childTnLst>
                              <p:par>
                                <p:cTn id="16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</p:childTnLst>
        </p:cTn>
      </p:par>
    </p:tnLst>
    <p:bldLst>
      <p:bldP spid="187" grpId="3" animBg="1" advAuto="0"/>
      <p:bldP spid="189" grpId="2" animBg="1" advAuto="0"/>
      <p:bldP spid="191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roel_in_i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86200"/>
            <a:ext cx="13004800" cy="304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574800" y="6515100"/>
            <a:ext cx="9842500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Now we can reconstruct a 3D structure from the frozen molecules</a:t>
            </a:r>
          </a:p>
        </p:txBody>
      </p:sp>
      <p:sp>
        <p:nvSpPr>
          <p:cNvPr id="195" name="Shape 195"/>
          <p:cNvSpPr/>
          <p:nvPr/>
        </p:nvSpPr>
        <p:spPr>
          <a:xfrm>
            <a:off x="1537822" y="2559050"/>
            <a:ext cx="99314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 grid containing the frozen molecules is loaded into an electron microscope 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5000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1722481" y="-44450"/>
            <a:ext cx="9549384" cy="157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This is an example of a transmission</a:t>
            </a:r>
          </a:p>
          <a:p>
            <a:pPr algn="ctr" defTabSz="584200"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t>electron microscope (TEM)</a:t>
            </a:r>
          </a:p>
        </p:txBody>
      </p:sp>
      <p:sp>
        <p:nvSpPr>
          <p:cNvPr id="199" name="Shape 199"/>
          <p:cNvSpPr/>
          <p:nvPr/>
        </p:nvSpPr>
        <p:spPr>
          <a:xfrm>
            <a:off x="2860588" y="8839200"/>
            <a:ext cx="1975384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FEI Tecnai F20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456</Words>
  <Application>Microsoft Macintosh PowerPoint</Application>
  <PresentationFormat>Custom</PresentationFormat>
  <Paragraphs>52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Gabriel Lander</cp:lastModifiedBy>
  <cp:revision>2</cp:revision>
  <dcterms:modified xsi:type="dcterms:W3CDTF">2015-12-05T08:27:06Z</dcterms:modified>
</cp:coreProperties>
</file>